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660"/>
  </p:normalViewPr>
  <p:slideViewPr>
    <p:cSldViewPr snapToGrid="0">
      <p:cViewPr varScale="1">
        <p:scale>
          <a:sx n="44" d="100"/>
          <a:sy n="44" d="100"/>
        </p:scale>
        <p:origin x="1132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96CCF2-D203-4AAE-436B-D3EA8A1AC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F147196-E818-D1E1-048B-CA65F2857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5CA8B3-40B2-1931-F876-103F02DCC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B723CC-2707-F3E9-8FB1-9450AB960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4F5A55-47BF-D025-E9E4-8C93F7D41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723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B6654F-479E-8EF7-5493-1707960F7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8E9311-068A-939B-2112-9F17AF555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33D946-5D1A-8D47-224F-41C2DF52E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EA4690-4372-9FCF-284B-BA1B85CA2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8061AF-8B92-8606-7E55-08A6C4433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7978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F1321E5-D596-8E3A-4811-D45D03645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A2E1C5-C019-6FF9-75B2-4813A6B98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B9C2EC-5951-20BD-812C-CB2AF088F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D813D6-960F-0124-D838-93656AB7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01510E-161A-9EF1-DAD8-9784A81FA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7747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C4812E-AAED-779C-73E3-78FE2EDC2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0D7FE5-46D3-10FD-4364-9DD960B92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382AF0-C11D-DD5D-A736-4A2490A24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584071-491B-6843-EA70-70CB751C6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CDF7E4-D472-F460-84E5-8477EBE38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3819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302373-DE8B-19E2-5152-EEF5F595F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B69D05-D8F3-07D7-08E3-46067654E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E05284-26EE-57B6-EFA8-BF17EF6D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0690035-0980-2706-4FAE-45E995226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56AF0B-873E-F58A-C060-278A6B3FF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297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A4946-01D0-C633-8FAD-2C96D715C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BB35EE0-947F-2760-A1C1-C944A9EDC6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CFE879-6183-BCEC-E513-D3AEBDE8D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0BFC78-CF0C-499C-52FB-86CF0FB8F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AD00A2-1EDA-5B4F-88A9-16C98B139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F63D47-18DD-9740-3180-89BE9CE09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667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A8944-11B6-1F33-9563-B6E211600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B26C94-E903-C296-290B-83EA0C2EC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A381171-7899-71C5-3C1B-64EB010E7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9A8A66D-F877-E598-9576-F94A4827F2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D55B3C3-2477-0759-D2A8-F1007B4ED7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44552A6-8683-1649-C27B-A10139CD6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D989352-4316-0E20-767B-9DFCD1AD4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C886929-B0E8-0F5D-857F-FD83244D4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6583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35AE00-2574-CAA8-024D-A5C8CFEBD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75CADA3-8849-29D8-F409-800C94CA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507546-070A-4C27-60DB-BFAFFAC11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0D60EA0-0846-755C-6A04-EB9C3C981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878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304DAF1-41D7-89B8-641D-3CE678C72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9074184-D7A5-CD70-A26D-DBAAC03D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A7950EF-3F92-DE72-234F-A0AAA3AC5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1413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A9AC9C-62D2-0D1B-B99C-F3C92FD13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03E2F-E6E7-3664-DA10-3CC57F706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71EF5E-FB8F-BA49-480F-AB2E2FF3A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059421-0B81-0500-14E5-07B3BA5E0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B107C6-9449-0071-0BAE-DFCDD08B4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78D5ED-899D-5C47-EFA1-175998B7B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422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42F4AC-AA06-8215-67A8-FA60149E9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0985FF3-BBA9-70BC-7CA8-DDB5F90EA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7BDCFF-9CF3-94EF-08A4-B5A39379D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413D6D-4D6F-E381-8F95-40B1D8409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9C8144-BF24-0138-6A55-DBDA33C4D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B0FF2E3-B9B3-A567-2603-6445A4DB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4661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B99143E-8121-FD3B-9909-356E38F4C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8763D8-E34F-1C2A-3411-F53060CD1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ED449-07CF-9E4A-50C2-281F46A0B5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311741-2D76-47C3-ABA5-0FC237548899}" type="datetimeFigureOut">
              <a:rPr lang="es-MX" smtClean="0"/>
              <a:t>16/01/2025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2EB30C-16AB-E4B1-ACFA-706AB22664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693F3C-D5EC-FB3C-D533-17EEC0B09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DD9753-6C8E-4414-9628-907F25D270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629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3734FBE-A6EE-55CA-69BA-9A0BC2B34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562271"/>
            <a:ext cx="10515600" cy="112841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 err="1"/>
              <a:t>FUNCIONES</a:t>
            </a:r>
            <a:r>
              <a:rPr lang="en-US" sz="3600" dirty="0"/>
              <a:t> </a:t>
            </a:r>
            <a:r>
              <a:rPr lang="en-US" sz="3600" dirty="0" err="1"/>
              <a:t>BÁSICAS</a:t>
            </a:r>
            <a:r>
              <a:rPr lang="en-US" sz="3600" dirty="0"/>
              <a:t> DE LA SALUD </a:t>
            </a:r>
            <a:br>
              <a:rPr lang="en-US" sz="3600" dirty="0"/>
            </a:br>
            <a:r>
              <a:rPr lang="en-US" sz="3600" dirty="0"/>
              <a:t>EN LA VIDA DEL SER HUMANO </a:t>
            </a:r>
          </a:p>
        </p:txBody>
      </p:sp>
      <p:pic>
        <p:nvPicPr>
          <p:cNvPr id="1026" name="Picture 2" descr="Cinco acciones que dependen de ti para una buena salud">
            <a:extLst>
              <a:ext uri="{FF2B5EF4-FFF2-40B4-BE49-F238E27FC236}">
                <a16:creationId xmlns:a16="http://schemas.microsoft.com/office/drawing/2014/main" id="{BA8F587A-4793-EAE2-5949-5B6FE15D0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3683"/>
          <a:stretch/>
        </p:blipFill>
        <p:spPr bwMode="auto">
          <a:xfrm>
            <a:off x="838200" y="1845426"/>
            <a:ext cx="10512547" cy="4450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015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7" name="Rectangle 2056">
            <a:extLst>
              <a:ext uri="{FF2B5EF4-FFF2-40B4-BE49-F238E27FC236}">
                <a16:creationId xmlns:a16="http://schemas.microsoft.com/office/drawing/2014/main" id="{151F3819-4351-4730-8E02-40BF286E0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7DAE5130-F148-4C5A-A6CB-48165DC76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2"/>
            <a:ext cx="12191996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18D66E9-3B1B-0443-DCCE-B9138731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6916" y="391886"/>
            <a:ext cx="6564574" cy="493486"/>
          </a:xfrm>
        </p:spPr>
        <p:txBody>
          <a:bodyPr>
            <a:normAutofit fontScale="90000"/>
          </a:bodyPr>
          <a:lstStyle/>
          <a:p>
            <a:r>
              <a:rPr lang="es-MX" sz="3700" b="1" dirty="0"/>
              <a:t>1. MANTENIMIENTO DE LA VIDA:</a:t>
            </a:r>
            <a:br>
              <a:rPr lang="es-MX" sz="3700" b="1" dirty="0"/>
            </a:br>
            <a:endParaRPr lang="es-MX" sz="3700" dirty="0"/>
          </a:p>
        </p:txBody>
      </p:sp>
      <p:pic>
        <p:nvPicPr>
          <p:cNvPr id="2052" name="Picture 4" descr="Sistemas que componen el cuerpo humano">
            <a:extLst>
              <a:ext uri="{FF2B5EF4-FFF2-40B4-BE49-F238E27FC236}">
                <a16:creationId xmlns:a16="http://schemas.microsoft.com/office/drawing/2014/main" id="{66EF763A-2994-AFB1-E6A8-96354B4DD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21" r="11805" b="2"/>
          <a:stretch/>
        </p:blipFill>
        <p:spPr bwMode="auto">
          <a:xfrm>
            <a:off x="-8" y="3429008"/>
            <a:ext cx="4038600" cy="3428999"/>
          </a:xfrm>
          <a:custGeom>
            <a:avLst/>
            <a:gdLst/>
            <a:ahLst/>
            <a:cxnLst/>
            <a:rect l="l" t="t" r="r" b="b"/>
            <a:pathLst>
              <a:path w="4038600" h="3428999">
                <a:moveTo>
                  <a:pt x="0" y="0"/>
                </a:moveTo>
                <a:lnTo>
                  <a:pt x="3832764" y="0"/>
                </a:lnTo>
                <a:lnTo>
                  <a:pt x="3833410" y="4411"/>
                </a:lnTo>
                <a:cubicBezTo>
                  <a:pt x="3834310" y="12542"/>
                  <a:pt x="3834933" y="20617"/>
                  <a:pt x="3835321" y="28434"/>
                </a:cubicBezTo>
                <a:cubicBezTo>
                  <a:pt x="3843020" y="30350"/>
                  <a:pt x="3840588" y="61692"/>
                  <a:pt x="3852266" y="50998"/>
                </a:cubicBezTo>
                <a:cubicBezTo>
                  <a:pt x="3853153" y="61314"/>
                  <a:pt x="3849223" y="70391"/>
                  <a:pt x="3856614" y="62023"/>
                </a:cubicBezTo>
                <a:cubicBezTo>
                  <a:pt x="3857136" y="65272"/>
                  <a:pt x="3858208" y="66796"/>
                  <a:pt x="3859557" y="67517"/>
                </a:cubicBezTo>
                <a:lnTo>
                  <a:pt x="3860141" y="67604"/>
                </a:lnTo>
                <a:lnTo>
                  <a:pt x="3861913" y="90672"/>
                </a:lnTo>
                <a:lnTo>
                  <a:pt x="3863084" y="93141"/>
                </a:lnTo>
                <a:cubicBezTo>
                  <a:pt x="3863070" y="98407"/>
                  <a:pt x="3863057" y="103672"/>
                  <a:pt x="3863043" y="108938"/>
                </a:cubicBezTo>
                <a:lnTo>
                  <a:pt x="3863660" y="116693"/>
                </a:lnTo>
                <a:lnTo>
                  <a:pt x="3862518" y="119721"/>
                </a:lnTo>
                <a:cubicBezTo>
                  <a:pt x="3862017" y="122528"/>
                  <a:pt x="3862239" y="125949"/>
                  <a:pt x="3864097" y="130743"/>
                </a:cubicBezTo>
                <a:lnTo>
                  <a:pt x="3864775" y="131693"/>
                </a:lnTo>
                <a:lnTo>
                  <a:pt x="3864231" y="141960"/>
                </a:lnTo>
                <a:cubicBezTo>
                  <a:pt x="3863734" y="145469"/>
                  <a:pt x="3862886" y="148837"/>
                  <a:pt x="3861543" y="151981"/>
                </a:cubicBezTo>
                <a:cubicBezTo>
                  <a:pt x="3876816" y="176028"/>
                  <a:pt x="3873891" y="209754"/>
                  <a:pt x="3881956" y="241275"/>
                </a:cubicBezTo>
                <a:cubicBezTo>
                  <a:pt x="3880805" y="282291"/>
                  <a:pt x="3871108" y="290637"/>
                  <a:pt x="3883245" y="317540"/>
                </a:cubicBezTo>
                <a:cubicBezTo>
                  <a:pt x="3887431" y="330343"/>
                  <a:pt x="3884915" y="349601"/>
                  <a:pt x="3894824" y="382132"/>
                </a:cubicBezTo>
                <a:cubicBezTo>
                  <a:pt x="3902184" y="412768"/>
                  <a:pt x="3905028" y="440981"/>
                  <a:pt x="3912029" y="468465"/>
                </a:cubicBezTo>
                <a:cubicBezTo>
                  <a:pt x="3918870" y="501219"/>
                  <a:pt x="3919171" y="493504"/>
                  <a:pt x="3923563" y="512872"/>
                </a:cubicBezTo>
                <a:cubicBezTo>
                  <a:pt x="3925161" y="516259"/>
                  <a:pt x="3933257" y="548851"/>
                  <a:pt x="3935302" y="551780"/>
                </a:cubicBezTo>
                <a:cubicBezTo>
                  <a:pt x="3940193" y="569420"/>
                  <a:pt x="3948108" y="591435"/>
                  <a:pt x="3952908" y="618713"/>
                </a:cubicBezTo>
                <a:cubicBezTo>
                  <a:pt x="3949597" y="640336"/>
                  <a:pt x="3968857" y="662091"/>
                  <a:pt x="3964097" y="689135"/>
                </a:cubicBezTo>
                <a:cubicBezTo>
                  <a:pt x="3963409" y="698730"/>
                  <a:pt x="3967777" y="726290"/>
                  <a:pt x="3972561" y="730194"/>
                </a:cubicBezTo>
                <a:cubicBezTo>
                  <a:pt x="3974287" y="735671"/>
                  <a:pt x="3973869" y="742863"/>
                  <a:pt x="3978553" y="744105"/>
                </a:cubicBezTo>
                <a:cubicBezTo>
                  <a:pt x="3984369" y="746793"/>
                  <a:pt x="3979392" y="769550"/>
                  <a:pt x="3985056" y="764665"/>
                </a:cubicBezTo>
                <a:cubicBezTo>
                  <a:pt x="3981721" y="780759"/>
                  <a:pt x="3994221" y="788526"/>
                  <a:pt x="3998681" y="799644"/>
                </a:cubicBezTo>
                <a:cubicBezTo>
                  <a:pt x="3996807" y="806167"/>
                  <a:pt x="3999133" y="812044"/>
                  <a:pt x="4002586" y="819512"/>
                </a:cubicBezTo>
                <a:lnTo>
                  <a:pt x="4007152" y="829775"/>
                </a:lnTo>
                <a:cubicBezTo>
                  <a:pt x="4007290" y="831346"/>
                  <a:pt x="4007429" y="832918"/>
                  <a:pt x="4007568" y="834489"/>
                </a:cubicBezTo>
                <a:cubicBezTo>
                  <a:pt x="4008582" y="842878"/>
                  <a:pt x="4012501" y="870527"/>
                  <a:pt x="4013238" y="880111"/>
                </a:cubicBezTo>
                <a:lnTo>
                  <a:pt x="4011990" y="891990"/>
                </a:lnTo>
                <a:cubicBezTo>
                  <a:pt x="4012878" y="895711"/>
                  <a:pt x="4017741" y="899277"/>
                  <a:pt x="4018561" y="902435"/>
                </a:cubicBezTo>
                <a:lnTo>
                  <a:pt x="4016914" y="910937"/>
                </a:lnTo>
                <a:cubicBezTo>
                  <a:pt x="4021666" y="910045"/>
                  <a:pt x="4017754" y="920062"/>
                  <a:pt x="4017630" y="927631"/>
                </a:cubicBezTo>
                <a:cubicBezTo>
                  <a:pt x="4017765" y="943134"/>
                  <a:pt x="4017899" y="958638"/>
                  <a:pt x="4018033" y="974141"/>
                </a:cubicBezTo>
                <a:lnTo>
                  <a:pt x="4020844" y="1002853"/>
                </a:lnTo>
                <a:lnTo>
                  <a:pt x="4019159" y="1011649"/>
                </a:lnTo>
                <a:cubicBezTo>
                  <a:pt x="4018755" y="1030805"/>
                  <a:pt x="4025427" y="1051984"/>
                  <a:pt x="4019983" y="1065586"/>
                </a:cubicBezTo>
                <a:cubicBezTo>
                  <a:pt x="4019342" y="1071115"/>
                  <a:pt x="4019489" y="1076118"/>
                  <a:pt x="4020124" y="1080768"/>
                </a:cubicBezTo>
                <a:lnTo>
                  <a:pt x="4023046" y="1093182"/>
                </a:lnTo>
                <a:lnTo>
                  <a:pt x="4030993" y="1117768"/>
                </a:lnTo>
                <a:cubicBezTo>
                  <a:pt x="4017255" y="1119010"/>
                  <a:pt x="4036257" y="1175819"/>
                  <a:pt x="4024084" y="1169607"/>
                </a:cubicBezTo>
                <a:cubicBezTo>
                  <a:pt x="4026558" y="1192318"/>
                  <a:pt x="4002019" y="1213340"/>
                  <a:pt x="4015242" y="1235237"/>
                </a:cubicBezTo>
                <a:cubicBezTo>
                  <a:pt x="4014162" y="1269305"/>
                  <a:pt x="4018570" y="1317827"/>
                  <a:pt x="4017602" y="1350990"/>
                </a:cubicBezTo>
                <a:cubicBezTo>
                  <a:pt x="4023169" y="1344874"/>
                  <a:pt x="4021893" y="1374627"/>
                  <a:pt x="4021736" y="1378298"/>
                </a:cubicBezTo>
                <a:cubicBezTo>
                  <a:pt x="4018952" y="1400570"/>
                  <a:pt x="4019832" y="1419813"/>
                  <a:pt x="4016278" y="1458310"/>
                </a:cubicBezTo>
                <a:cubicBezTo>
                  <a:pt x="4018014" y="1492373"/>
                  <a:pt x="4008830" y="1521984"/>
                  <a:pt x="4018868" y="1553366"/>
                </a:cubicBezTo>
                <a:cubicBezTo>
                  <a:pt x="4016990" y="1555494"/>
                  <a:pt x="4015540" y="1558122"/>
                  <a:pt x="4014402" y="1561090"/>
                </a:cubicBezTo>
                <a:lnTo>
                  <a:pt x="4011936" y="1570307"/>
                </a:lnTo>
                <a:lnTo>
                  <a:pt x="4012405" y="1571592"/>
                </a:lnTo>
                <a:cubicBezTo>
                  <a:pt x="4013272" y="1577147"/>
                  <a:pt x="4012836" y="1580457"/>
                  <a:pt x="4011825" y="1582767"/>
                </a:cubicBezTo>
                <a:lnTo>
                  <a:pt x="4010160" y="1584906"/>
                </a:lnTo>
                <a:lnTo>
                  <a:pt x="4009282" y="1592480"/>
                </a:lnTo>
                <a:lnTo>
                  <a:pt x="4004224" y="1632608"/>
                </a:lnTo>
                <a:lnTo>
                  <a:pt x="4004766" y="1633033"/>
                </a:lnTo>
                <a:cubicBezTo>
                  <a:pt x="4005917" y="1634501"/>
                  <a:pt x="4006652" y="1636551"/>
                  <a:pt x="4006536" y="1639879"/>
                </a:cubicBezTo>
                <a:cubicBezTo>
                  <a:pt x="4015184" y="1636475"/>
                  <a:pt x="4009709" y="1642588"/>
                  <a:pt x="4008603" y="1652696"/>
                </a:cubicBezTo>
                <a:cubicBezTo>
                  <a:pt x="4021787" y="1649666"/>
                  <a:pt x="4013526" y="1677353"/>
                  <a:pt x="4020520" y="1683689"/>
                </a:cubicBezTo>
                <a:cubicBezTo>
                  <a:pt x="4019410" y="1691182"/>
                  <a:pt x="4018476" y="1699055"/>
                  <a:pt x="4017793" y="1707144"/>
                </a:cubicBezTo>
                <a:cubicBezTo>
                  <a:pt x="4017716" y="1708742"/>
                  <a:pt x="4017637" y="1710339"/>
                  <a:pt x="4017559" y="1711937"/>
                </a:cubicBezTo>
                <a:lnTo>
                  <a:pt x="4017686" y="1712065"/>
                </a:lnTo>
                <a:cubicBezTo>
                  <a:pt x="4017911" y="1713173"/>
                  <a:pt x="4017938" y="1714774"/>
                  <a:pt x="4017696" y="1717183"/>
                </a:cubicBezTo>
                <a:lnTo>
                  <a:pt x="4017133" y="1720681"/>
                </a:lnTo>
                <a:lnTo>
                  <a:pt x="4016678" y="1729981"/>
                </a:lnTo>
                <a:lnTo>
                  <a:pt x="4017384" y="1733388"/>
                </a:lnTo>
                <a:lnTo>
                  <a:pt x="4018907" y="1735034"/>
                </a:lnTo>
                <a:cubicBezTo>
                  <a:pt x="4018834" y="1735303"/>
                  <a:pt x="4018762" y="1735573"/>
                  <a:pt x="4018689" y="1735842"/>
                </a:cubicBezTo>
                <a:cubicBezTo>
                  <a:pt x="4015637" y="1741502"/>
                  <a:pt x="4011570" y="1742214"/>
                  <a:pt x="4022227" y="1754258"/>
                </a:cubicBezTo>
                <a:cubicBezTo>
                  <a:pt x="4017088" y="1767842"/>
                  <a:pt x="4023675" y="1773031"/>
                  <a:pt x="4025215" y="1794468"/>
                </a:cubicBezTo>
                <a:cubicBezTo>
                  <a:pt x="4020602" y="1801685"/>
                  <a:pt x="4021846" y="1809129"/>
                  <a:pt x="4024929" y="1817026"/>
                </a:cubicBezTo>
                <a:cubicBezTo>
                  <a:pt x="4022135" y="1836468"/>
                  <a:pt x="4026097" y="1856359"/>
                  <a:pt x="4026330" y="1879330"/>
                </a:cubicBezTo>
                <a:lnTo>
                  <a:pt x="4036998" y="1941432"/>
                </a:lnTo>
                <a:lnTo>
                  <a:pt x="4036084" y="2000732"/>
                </a:lnTo>
                <a:cubicBezTo>
                  <a:pt x="4034263" y="2008113"/>
                  <a:pt x="4032229" y="2015157"/>
                  <a:pt x="4030076" y="2021755"/>
                </a:cubicBezTo>
                <a:cubicBezTo>
                  <a:pt x="4035967" y="2031320"/>
                  <a:pt x="4023973" y="2053600"/>
                  <a:pt x="4037221" y="2057342"/>
                </a:cubicBezTo>
                <a:cubicBezTo>
                  <a:pt x="4034697" y="2066435"/>
                  <a:pt x="4028501" y="2069516"/>
                  <a:pt x="4037394" y="2070619"/>
                </a:cubicBezTo>
                <a:cubicBezTo>
                  <a:pt x="4036804" y="2073734"/>
                  <a:pt x="4037226" y="2076065"/>
                  <a:pt x="4038135" y="2078045"/>
                </a:cubicBezTo>
                <a:lnTo>
                  <a:pt x="4038600" y="2078724"/>
                </a:lnTo>
                <a:lnTo>
                  <a:pt x="4032779" y="2098845"/>
                </a:lnTo>
                <a:lnTo>
                  <a:pt x="4032983" y="2102024"/>
                </a:lnTo>
                <a:lnTo>
                  <a:pt x="4027939" y="2114492"/>
                </a:lnTo>
                <a:lnTo>
                  <a:pt x="4018466" y="2141885"/>
                </a:lnTo>
                <a:cubicBezTo>
                  <a:pt x="4016935" y="2144144"/>
                  <a:pt x="4008999" y="2172239"/>
                  <a:pt x="4006867" y="2173326"/>
                </a:cubicBezTo>
                <a:cubicBezTo>
                  <a:pt x="4012131" y="2208338"/>
                  <a:pt x="3995887" y="2179358"/>
                  <a:pt x="3992697" y="2212754"/>
                </a:cubicBezTo>
                <a:cubicBezTo>
                  <a:pt x="4005768" y="2234675"/>
                  <a:pt x="3987982" y="2231911"/>
                  <a:pt x="3984358" y="2281700"/>
                </a:cubicBezTo>
                <a:cubicBezTo>
                  <a:pt x="3976909" y="2307292"/>
                  <a:pt x="3981397" y="2321058"/>
                  <a:pt x="3966554" y="2358247"/>
                </a:cubicBezTo>
                <a:cubicBezTo>
                  <a:pt x="3960999" y="2394590"/>
                  <a:pt x="3953833" y="2470676"/>
                  <a:pt x="3951025" y="2499761"/>
                </a:cubicBezTo>
                <a:cubicBezTo>
                  <a:pt x="3960739" y="2527319"/>
                  <a:pt x="3950548" y="2509832"/>
                  <a:pt x="3949702" y="2532758"/>
                </a:cubicBezTo>
                <a:cubicBezTo>
                  <a:pt x="3938760" y="2520705"/>
                  <a:pt x="3952389" y="2562520"/>
                  <a:pt x="3938861" y="2556795"/>
                </a:cubicBezTo>
                <a:cubicBezTo>
                  <a:pt x="3939134" y="2561148"/>
                  <a:pt x="3939827" y="2565547"/>
                  <a:pt x="3940623" y="2570003"/>
                </a:cubicBezTo>
                <a:cubicBezTo>
                  <a:pt x="3940759" y="2570781"/>
                  <a:pt x="3940897" y="2571558"/>
                  <a:pt x="3941033" y="2572336"/>
                </a:cubicBezTo>
                <a:lnTo>
                  <a:pt x="3940366" y="2580478"/>
                </a:lnTo>
                <a:lnTo>
                  <a:pt x="3943063" y="2584265"/>
                </a:lnTo>
                <a:lnTo>
                  <a:pt x="3944125" y="2597587"/>
                </a:lnTo>
                <a:cubicBezTo>
                  <a:pt x="3944077" y="2602348"/>
                  <a:pt x="3943504" y="2607198"/>
                  <a:pt x="3942089" y="2612155"/>
                </a:cubicBezTo>
                <a:cubicBezTo>
                  <a:pt x="3932438" y="2625816"/>
                  <a:pt x="3941792" y="2663179"/>
                  <a:pt x="3929196" y="2679622"/>
                </a:cubicBezTo>
                <a:cubicBezTo>
                  <a:pt x="3925571" y="2686502"/>
                  <a:pt x="3920517" y="2712894"/>
                  <a:pt x="3923315" y="2720986"/>
                </a:cubicBezTo>
                <a:cubicBezTo>
                  <a:pt x="3923036" y="2727128"/>
                  <a:pt x="3920401" y="2732389"/>
                  <a:pt x="3923961" y="2738269"/>
                </a:cubicBezTo>
                <a:cubicBezTo>
                  <a:pt x="3928018" y="2746479"/>
                  <a:pt x="3916599" y="2759296"/>
                  <a:pt x="3922927" y="2761348"/>
                </a:cubicBezTo>
                <a:cubicBezTo>
                  <a:pt x="3919813" y="2786694"/>
                  <a:pt x="3907933" y="2868089"/>
                  <a:pt x="3905273" y="2890343"/>
                </a:cubicBezTo>
                <a:cubicBezTo>
                  <a:pt x="3905945" y="2891698"/>
                  <a:pt x="3906516" y="2893225"/>
                  <a:pt x="3906968" y="2894872"/>
                </a:cubicBezTo>
                <a:cubicBezTo>
                  <a:pt x="3909594" y="2904456"/>
                  <a:pt x="3907729" y="2916058"/>
                  <a:pt x="3902804" y="2920783"/>
                </a:cubicBezTo>
                <a:cubicBezTo>
                  <a:pt x="3885416" y="2946524"/>
                  <a:pt x="3880691" y="2976695"/>
                  <a:pt x="3873409" y="3003309"/>
                </a:cubicBezTo>
                <a:cubicBezTo>
                  <a:pt x="3866483" y="3034202"/>
                  <a:pt x="3883685" y="3021162"/>
                  <a:pt x="3865677" y="3054172"/>
                </a:cubicBezTo>
                <a:cubicBezTo>
                  <a:pt x="3869656" y="3061216"/>
                  <a:pt x="3869021" y="3066386"/>
                  <a:pt x="3865322" y="3073552"/>
                </a:cubicBezTo>
                <a:cubicBezTo>
                  <a:pt x="3862309" y="3088769"/>
                  <a:pt x="3874353" y="3094511"/>
                  <a:pt x="3864576" y="3105939"/>
                </a:cubicBezTo>
                <a:cubicBezTo>
                  <a:pt x="3871414" y="3106866"/>
                  <a:pt x="3862070" y="3136685"/>
                  <a:pt x="3869897" y="3133416"/>
                </a:cubicBezTo>
                <a:cubicBezTo>
                  <a:pt x="3873987" y="3146871"/>
                  <a:pt x="3863598" y="3146263"/>
                  <a:pt x="3866944" y="3159200"/>
                </a:cubicBezTo>
                <a:cubicBezTo>
                  <a:pt x="3866209" y="3171160"/>
                  <a:pt x="3861238" y="3148758"/>
                  <a:pt x="3858655" y="3160960"/>
                </a:cubicBezTo>
                <a:cubicBezTo>
                  <a:pt x="3856672" y="3176428"/>
                  <a:pt x="3845007" y="3169580"/>
                  <a:pt x="3857964" y="3189916"/>
                </a:cubicBezTo>
                <a:cubicBezTo>
                  <a:pt x="3851730" y="3203678"/>
                  <a:pt x="3857918" y="3210651"/>
                  <a:pt x="3857749" y="3234304"/>
                </a:cubicBezTo>
                <a:lnTo>
                  <a:pt x="3855596" y="3240571"/>
                </a:lnTo>
                <a:lnTo>
                  <a:pt x="3861634" y="3248569"/>
                </a:lnTo>
                <a:cubicBezTo>
                  <a:pt x="3864052" y="3253014"/>
                  <a:pt x="3865516" y="3258342"/>
                  <a:pt x="3864663" y="3265444"/>
                </a:cubicBezTo>
                <a:cubicBezTo>
                  <a:pt x="3848300" y="3307894"/>
                  <a:pt x="3875588" y="3268090"/>
                  <a:pt x="3865146" y="3338829"/>
                </a:cubicBezTo>
                <a:cubicBezTo>
                  <a:pt x="3862730" y="3342195"/>
                  <a:pt x="3864130" y="3351680"/>
                  <a:pt x="3867052" y="3351725"/>
                </a:cubicBezTo>
                <a:cubicBezTo>
                  <a:pt x="3865794" y="3356006"/>
                  <a:pt x="3859439" y="3365106"/>
                  <a:pt x="3863912" y="3367707"/>
                </a:cubicBezTo>
                <a:cubicBezTo>
                  <a:pt x="3863241" y="3379301"/>
                  <a:pt x="3861774" y="3390600"/>
                  <a:pt x="3859561" y="3401335"/>
                </a:cubicBezTo>
                <a:lnTo>
                  <a:pt x="3853212" y="3423129"/>
                </a:lnTo>
                <a:lnTo>
                  <a:pt x="3856572" y="3428759"/>
                </a:lnTo>
                <a:lnTo>
                  <a:pt x="3856601" y="3428999"/>
                </a:lnTo>
                <a:lnTo>
                  <a:pt x="0" y="342899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Los sistemas del cuerpo humano">
            <a:extLst>
              <a:ext uri="{FF2B5EF4-FFF2-40B4-BE49-F238E27FC236}">
                <a16:creationId xmlns:a16="http://schemas.microsoft.com/office/drawing/2014/main" id="{D1C65D53-C3E5-BE53-2E87-18EDACD79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81" r="-1" b="8859"/>
          <a:stretch/>
        </p:blipFill>
        <p:spPr bwMode="auto">
          <a:xfrm>
            <a:off x="9" y="-7"/>
            <a:ext cx="3832765" cy="3493830"/>
          </a:xfrm>
          <a:custGeom>
            <a:avLst/>
            <a:gdLst/>
            <a:ahLst/>
            <a:cxnLst/>
            <a:rect l="l" t="t" r="r" b="b"/>
            <a:pathLst>
              <a:path w="3832765" h="3429000">
                <a:moveTo>
                  <a:pt x="0" y="0"/>
                </a:moveTo>
                <a:lnTo>
                  <a:pt x="3647227" y="0"/>
                </a:lnTo>
                <a:lnTo>
                  <a:pt x="3639550" y="38855"/>
                </a:lnTo>
                <a:cubicBezTo>
                  <a:pt x="3636650" y="54773"/>
                  <a:pt x="3634345" y="68219"/>
                  <a:pt x="3632595" y="77266"/>
                </a:cubicBezTo>
                <a:cubicBezTo>
                  <a:pt x="3626536" y="79781"/>
                  <a:pt x="3626501" y="84794"/>
                  <a:pt x="3629067" y="94172"/>
                </a:cubicBezTo>
                <a:cubicBezTo>
                  <a:pt x="3627578" y="163765"/>
                  <a:pt x="3557526" y="242917"/>
                  <a:pt x="3584106" y="259179"/>
                </a:cubicBezTo>
                <a:cubicBezTo>
                  <a:pt x="3583700" y="275569"/>
                  <a:pt x="3606846" y="331307"/>
                  <a:pt x="3599938" y="369872"/>
                </a:cubicBezTo>
                <a:cubicBezTo>
                  <a:pt x="3585388" y="383902"/>
                  <a:pt x="3596928" y="466732"/>
                  <a:pt x="3595032" y="485807"/>
                </a:cubicBezTo>
                <a:cubicBezTo>
                  <a:pt x="3585943" y="488250"/>
                  <a:pt x="3592517" y="521115"/>
                  <a:pt x="3579338" y="516547"/>
                </a:cubicBezTo>
                <a:cubicBezTo>
                  <a:pt x="3573622" y="519766"/>
                  <a:pt x="3573367" y="529229"/>
                  <a:pt x="3578241" y="534293"/>
                </a:cubicBezTo>
                <a:cubicBezTo>
                  <a:pt x="3576722" y="545474"/>
                  <a:pt x="3569890" y="551581"/>
                  <a:pt x="3577790" y="563888"/>
                </a:cubicBezTo>
                <a:cubicBezTo>
                  <a:pt x="3576008" y="579306"/>
                  <a:pt x="3555937" y="592508"/>
                  <a:pt x="3568362" y="606614"/>
                </a:cubicBezTo>
                <a:cubicBezTo>
                  <a:pt x="3548060" y="617296"/>
                  <a:pt x="3566748" y="665721"/>
                  <a:pt x="3562360" y="696544"/>
                </a:cubicBezTo>
                <a:cubicBezTo>
                  <a:pt x="3540870" y="749643"/>
                  <a:pt x="3563552" y="814684"/>
                  <a:pt x="3525923" y="839698"/>
                </a:cubicBezTo>
                <a:cubicBezTo>
                  <a:pt x="3535181" y="895191"/>
                  <a:pt x="3521523" y="937628"/>
                  <a:pt x="3518879" y="980382"/>
                </a:cubicBezTo>
                <a:cubicBezTo>
                  <a:pt x="3513995" y="999599"/>
                  <a:pt x="3527321" y="1012505"/>
                  <a:pt x="3515302" y="1028426"/>
                </a:cubicBezTo>
                <a:cubicBezTo>
                  <a:pt x="3518279" y="1066840"/>
                  <a:pt x="3496325" y="1148092"/>
                  <a:pt x="3536738" y="1210870"/>
                </a:cubicBezTo>
                <a:lnTo>
                  <a:pt x="3591526" y="1380154"/>
                </a:lnTo>
                <a:cubicBezTo>
                  <a:pt x="3610626" y="1430030"/>
                  <a:pt x="3618402" y="1446676"/>
                  <a:pt x="3627364" y="1475232"/>
                </a:cubicBezTo>
                <a:cubicBezTo>
                  <a:pt x="3630584" y="1500131"/>
                  <a:pt x="3621205" y="1517302"/>
                  <a:pt x="3629315" y="1551492"/>
                </a:cubicBezTo>
                <a:cubicBezTo>
                  <a:pt x="3627771" y="1569255"/>
                  <a:pt x="3642142" y="1604305"/>
                  <a:pt x="3642065" y="1616703"/>
                </a:cubicBezTo>
                <a:cubicBezTo>
                  <a:pt x="3644190" y="1615867"/>
                  <a:pt x="3646228" y="1622618"/>
                  <a:pt x="3644837" y="1625880"/>
                </a:cubicBezTo>
                <a:cubicBezTo>
                  <a:pt x="3644873" y="1682450"/>
                  <a:pt x="3660396" y="1644242"/>
                  <a:pt x="3653089" y="1681195"/>
                </a:cubicBezTo>
                <a:cubicBezTo>
                  <a:pt x="3653672" y="1703685"/>
                  <a:pt x="3678100" y="1693642"/>
                  <a:pt x="3669268" y="1720463"/>
                </a:cubicBezTo>
                <a:cubicBezTo>
                  <a:pt x="3672709" y="1747068"/>
                  <a:pt x="3683894" y="1760489"/>
                  <a:pt x="3680555" y="1787683"/>
                </a:cubicBezTo>
                <a:cubicBezTo>
                  <a:pt x="3683815" y="1812577"/>
                  <a:pt x="3690283" y="1832624"/>
                  <a:pt x="3690144" y="1854892"/>
                </a:cubicBezTo>
                <a:cubicBezTo>
                  <a:pt x="3694176" y="1862246"/>
                  <a:pt x="3696364" y="1869845"/>
                  <a:pt x="3692847" y="1879545"/>
                </a:cubicBezTo>
                <a:lnTo>
                  <a:pt x="3705899" y="1950159"/>
                </a:lnTo>
                <a:cubicBezTo>
                  <a:pt x="3705811" y="1963349"/>
                  <a:pt x="3696947" y="1944883"/>
                  <a:pt x="3698529" y="1956744"/>
                </a:cubicBezTo>
                <a:cubicBezTo>
                  <a:pt x="3704089" y="1967128"/>
                  <a:pt x="3694319" y="1972691"/>
                  <a:pt x="3700670" y="1983128"/>
                </a:cubicBezTo>
                <a:cubicBezTo>
                  <a:pt x="3707325" y="1975376"/>
                  <a:pt x="3704290" y="2019261"/>
                  <a:pt x="3710819" y="2016104"/>
                </a:cubicBezTo>
                <a:cubicBezTo>
                  <a:pt x="3703899" y="2032806"/>
                  <a:pt x="3716180" y="2041037"/>
                  <a:pt x="3716263" y="2057358"/>
                </a:cubicBezTo>
                <a:cubicBezTo>
                  <a:pt x="3714181" y="2066395"/>
                  <a:pt x="3708419" y="2088153"/>
                  <a:pt x="3713451" y="2092532"/>
                </a:cubicBezTo>
                <a:cubicBezTo>
                  <a:pt x="3702969" y="2134723"/>
                  <a:pt x="3713408" y="2112089"/>
                  <a:pt x="3712825" y="2145702"/>
                </a:cubicBezTo>
                <a:cubicBezTo>
                  <a:pt x="3711099" y="2175441"/>
                  <a:pt x="3721651" y="2170882"/>
                  <a:pt x="3710370" y="2205762"/>
                </a:cubicBezTo>
                <a:cubicBezTo>
                  <a:pt x="3706686" y="2213193"/>
                  <a:pt x="3707151" y="2225380"/>
                  <a:pt x="3711407" y="2232983"/>
                </a:cubicBezTo>
                <a:cubicBezTo>
                  <a:pt x="3712139" y="2234292"/>
                  <a:pt x="3712959" y="2235411"/>
                  <a:pt x="3713840" y="2236309"/>
                </a:cubicBezTo>
                <a:cubicBezTo>
                  <a:pt x="3705311" y="2258197"/>
                  <a:pt x="3712810" y="2264929"/>
                  <a:pt x="3706371" y="2276362"/>
                </a:cubicBezTo>
                <a:cubicBezTo>
                  <a:pt x="3707813" y="2303313"/>
                  <a:pt x="3719116" y="2319717"/>
                  <a:pt x="3713548" y="2330164"/>
                </a:cubicBezTo>
                <a:cubicBezTo>
                  <a:pt x="3716700" y="2349548"/>
                  <a:pt x="3722681" y="2379563"/>
                  <a:pt x="3725281" y="2392669"/>
                </a:cubicBezTo>
                <a:cubicBezTo>
                  <a:pt x="3729704" y="2396182"/>
                  <a:pt x="3728251" y="2402767"/>
                  <a:pt x="3729156" y="2408800"/>
                </a:cubicBezTo>
                <a:cubicBezTo>
                  <a:pt x="3733288" y="2414878"/>
                  <a:pt x="3733591" y="2443086"/>
                  <a:pt x="3731527" y="2451803"/>
                </a:cubicBezTo>
                <a:lnTo>
                  <a:pt x="3736702" y="2478754"/>
                </a:lnTo>
                <a:cubicBezTo>
                  <a:pt x="3728550" y="2525478"/>
                  <a:pt x="3760386" y="2545889"/>
                  <a:pt x="3730701" y="2582746"/>
                </a:cubicBezTo>
                <a:cubicBezTo>
                  <a:pt x="3730821" y="2599785"/>
                  <a:pt x="3740171" y="2587220"/>
                  <a:pt x="3740291" y="2604259"/>
                </a:cubicBezTo>
                <a:cubicBezTo>
                  <a:pt x="3743848" y="2626667"/>
                  <a:pt x="3731064" y="2615985"/>
                  <a:pt x="3745312" y="2636571"/>
                </a:cubicBezTo>
                <a:cubicBezTo>
                  <a:pt x="3741774" y="2677126"/>
                  <a:pt x="3756230" y="2698390"/>
                  <a:pt x="3745913" y="2734956"/>
                </a:cubicBezTo>
                <a:cubicBezTo>
                  <a:pt x="3751211" y="2727858"/>
                  <a:pt x="3750682" y="2814031"/>
                  <a:pt x="3749695" y="2825841"/>
                </a:cubicBezTo>
                <a:cubicBezTo>
                  <a:pt x="3749942" y="2850991"/>
                  <a:pt x="3747920" y="2877551"/>
                  <a:pt x="3747393" y="2915771"/>
                </a:cubicBezTo>
                <a:cubicBezTo>
                  <a:pt x="3750755" y="2949567"/>
                  <a:pt x="3739923" y="2933903"/>
                  <a:pt x="3751447" y="2964244"/>
                </a:cubicBezTo>
                <a:cubicBezTo>
                  <a:pt x="3751616" y="2982921"/>
                  <a:pt x="3749341" y="3024704"/>
                  <a:pt x="3748411" y="3027834"/>
                </a:cubicBezTo>
                <a:lnTo>
                  <a:pt x="3748938" y="3029071"/>
                </a:lnTo>
                <a:cubicBezTo>
                  <a:pt x="3750070" y="3034527"/>
                  <a:pt x="3749794" y="3037871"/>
                  <a:pt x="3748894" y="3040270"/>
                </a:cubicBezTo>
                <a:lnTo>
                  <a:pt x="3747334" y="3042558"/>
                </a:lnTo>
                <a:cubicBezTo>
                  <a:pt x="3747162" y="3045102"/>
                  <a:pt x="3746989" y="3047646"/>
                  <a:pt x="3746817" y="3050190"/>
                </a:cubicBezTo>
                <a:lnTo>
                  <a:pt x="3744491" y="3065086"/>
                </a:lnTo>
                <a:lnTo>
                  <a:pt x="3745283" y="3068003"/>
                </a:lnTo>
                <a:lnTo>
                  <a:pt x="3743686" y="3090671"/>
                </a:lnTo>
                <a:lnTo>
                  <a:pt x="3744246" y="3091046"/>
                </a:lnTo>
                <a:cubicBezTo>
                  <a:pt x="3745467" y="3092400"/>
                  <a:pt x="3746300" y="3094375"/>
                  <a:pt x="3746343" y="3097703"/>
                </a:cubicBezTo>
                <a:cubicBezTo>
                  <a:pt x="3754816" y="3093496"/>
                  <a:pt x="3749641" y="3100105"/>
                  <a:pt x="3749018" y="3110287"/>
                </a:cubicBezTo>
                <a:cubicBezTo>
                  <a:pt x="3762039" y="3106026"/>
                  <a:pt x="3755113" y="3134407"/>
                  <a:pt x="3762400" y="3140063"/>
                </a:cubicBezTo>
                <a:cubicBezTo>
                  <a:pt x="3761648" y="3147641"/>
                  <a:pt x="3761093" y="3155576"/>
                  <a:pt x="3760798" y="3163705"/>
                </a:cubicBezTo>
                <a:cubicBezTo>
                  <a:pt x="3760796" y="3165306"/>
                  <a:pt x="3760795" y="3166906"/>
                  <a:pt x="3760793" y="3168507"/>
                </a:cubicBezTo>
                <a:lnTo>
                  <a:pt x="3760925" y="3168621"/>
                </a:lnTo>
                <a:cubicBezTo>
                  <a:pt x="3761203" y="3169703"/>
                  <a:pt x="3761307" y="3171298"/>
                  <a:pt x="3761180" y="3173722"/>
                </a:cubicBezTo>
                <a:lnTo>
                  <a:pt x="3760784" y="3177263"/>
                </a:lnTo>
                <a:lnTo>
                  <a:pt x="3760776" y="3186578"/>
                </a:lnTo>
                <a:lnTo>
                  <a:pt x="3761644" y="3189908"/>
                </a:lnTo>
                <a:cubicBezTo>
                  <a:pt x="3767239" y="3200999"/>
                  <a:pt x="3784386" y="3192521"/>
                  <a:pt x="3778090" y="3215620"/>
                </a:cubicBezTo>
                <a:cubicBezTo>
                  <a:pt x="3782929" y="3238942"/>
                  <a:pt x="3794645" y="3248487"/>
                  <a:pt x="3792860" y="3273934"/>
                </a:cubicBezTo>
                <a:cubicBezTo>
                  <a:pt x="3797428" y="3295746"/>
                  <a:pt x="3804878" y="3312408"/>
                  <a:pt x="3805965" y="3332638"/>
                </a:cubicBezTo>
                <a:cubicBezTo>
                  <a:pt x="3810325" y="3338359"/>
                  <a:pt x="3812891" y="3344736"/>
                  <a:pt x="3809972" y="3354360"/>
                </a:cubicBezTo>
                <a:cubicBezTo>
                  <a:pt x="3815463" y="3373933"/>
                  <a:pt x="3822569" y="3374995"/>
                  <a:pt x="3820366" y="3391014"/>
                </a:cubicBezTo>
                <a:cubicBezTo>
                  <a:pt x="3832550" y="3396219"/>
                  <a:pt x="3828906" y="3399305"/>
                  <a:pt x="3827143" y="3406519"/>
                </a:cubicBezTo>
                <a:cubicBezTo>
                  <a:pt x="3827126" y="3406819"/>
                  <a:pt x="3827110" y="3407118"/>
                  <a:pt x="3827093" y="3407418"/>
                </a:cubicBezTo>
                <a:lnTo>
                  <a:pt x="3828820" y="3408091"/>
                </a:lnTo>
                <a:lnTo>
                  <a:pt x="3830121" y="3410929"/>
                </a:lnTo>
                <a:lnTo>
                  <a:pt x="3831461" y="3420084"/>
                </a:lnTo>
                <a:cubicBezTo>
                  <a:pt x="3831507" y="3421309"/>
                  <a:pt x="3831554" y="3422534"/>
                  <a:pt x="3831600" y="3423759"/>
                </a:cubicBezTo>
                <a:cubicBezTo>
                  <a:pt x="3831831" y="3426205"/>
                  <a:pt x="3832160" y="3427719"/>
                  <a:pt x="3832580" y="3428642"/>
                </a:cubicBezTo>
                <a:cubicBezTo>
                  <a:pt x="3832626" y="3428658"/>
                  <a:pt x="3832672" y="3428675"/>
                  <a:pt x="3832719" y="3428690"/>
                </a:cubicBezTo>
                <a:lnTo>
                  <a:pt x="3832765" y="3429000"/>
                </a:lnTo>
                <a:lnTo>
                  <a:pt x="0" y="3429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6C3539-E16E-AE52-53A1-37325155B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592" y="885373"/>
            <a:ext cx="7964721" cy="58202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600" dirty="0"/>
              <a:t>La salud asegura que el cuerpo funcione correctamente. Los sistemas del organismo (cardiovascular, respiratorio, digestivo, inmunológico, etc.) deben </a:t>
            </a:r>
            <a:r>
              <a:rPr lang="es-MX" sz="2600" u="sng" dirty="0"/>
              <a:t>trabajar en armonía </a:t>
            </a:r>
            <a:r>
              <a:rPr lang="es-MX" sz="2600" dirty="0"/>
              <a:t>para mantener la vida.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MX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600" dirty="0"/>
              <a:t>El sistema cardiovascular transporta oxígeno y nutrientes a las células.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600" dirty="0"/>
              <a:t>El sistema respiratorio asegura la entrada de oxígeno y la eliminación de dióxido de carbono.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600" dirty="0"/>
              <a:t>El sistema digestivo transforma los alimentos en energía.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600" dirty="0"/>
              <a:t>La salud de estos sistemas garantiza la supervivencia.</a:t>
            </a:r>
          </a:p>
          <a:p>
            <a:endParaRPr lang="es-MX" sz="1900" dirty="0"/>
          </a:p>
        </p:txBody>
      </p:sp>
    </p:spTree>
    <p:extLst>
      <p:ext uri="{BB962C8B-B14F-4D97-AF65-F5344CB8AC3E}">
        <p14:creationId xmlns:p14="http://schemas.microsoft.com/office/powerpoint/2010/main" val="1674415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7" name="Slide Background Fill">
            <a:extLst>
              <a:ext uri="{FF2B5EF4-FFF2-40B4-BE49-F238E27FC236}">
                <a16:creationId xmlns:a16="http://schemas.microsoft.com/office/drawing/2014/main" id="{913AE63C-D5B4-45D1-ACFC-648CFFCF9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98" name="Color Cover">
            <a:extLst>
              <a:ext uri="{FF2B5EF4-FFF2-40B4-BE49-F238E27FC236}">
                <a16:creationId xmlns:a16="http://schemas.microsoft.com/office/drawing/2014/main" id="{34DE9D20-D6C2-4834-9EE9-EC583F3FE5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099" name="Group 3084">
            <a:extLst>
              <a:ext uri="{FF2B5EF4-FFF2-40B4-BE49-F238E27FC236}">
                <a16:creationId xmlns:a16="http://schemas.microsoft.com/office/drawing/2014/main" id="{81ECFC71-4503-4F75-92FF-AF8211FFD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6064235" cy="6858000"/>
            <a:chOff x="651279" y="598259"/>
            <a:chExt cx="10889442" cy="5680742"/>
          </a:xfrm>
        </p:grpSpPr>
        <p:sp>
          <p:nvSpPr>
            <p:cNvPr id="3086" name="Color">
              <a:extLst>
                <a:ext uri="{FF2B5EF4-FFF2-40B4-BE49-F238E27FC236}">
                  <a16:creationId xmlns:a16="http://schemas.microsoft.com/office/drawing/2014/main" id="{4FA941CA-BC21-4BE3-80CD-EDD305108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00" name="Color">
              <a:extLst>
                <a:ext uri="{FF2B5EF4-FFF2-40B4-BE49-F238E27FC236}">
                  <a16:creationId xmlns:a16="http://schemas.microsoft.com/office/drawing/2014/main" id="{92FECA53-20C7-45FC-8843-018A589C75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3076" name="Picture 4" descr="Pódcast: Revisiones médicas según la edad | MÉDICO DE GUARDIA - DOCTOR  JAVIER SALAS">
            <a:extLst>
              <a:ext uri="{FF2B5EF4-FFF2-40B4-BE49-F238E27FC236}">
                <a16:creationId xmlns:a16="http://schemas.microsoft.com/office/drawing/2014/main" id="{2724DCD2-C3D1-8A5E-154F-C3DAB030F0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73424" y="1157441"/>
            <a:ext cx="2944709" cy="2761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Programa grupal intensivo 'Hábitos saludables' - Alpadif Talavera">
            <a:extLst>
              <a:ext uri="{FF2B5EF4-FFF2-40B4-BE49-F238E27FC236}">
                <a16:creationId xmlns:a16="http://schemas.microsoft.com/office/drawing/2014/main" id="{13976D0B-39D1-91DB-5196-EC80101C4B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26252" y="3773463"/>
            <a:ext cx="4118015" cy="3084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01" name="Group 3088">
            <a:extLst>
              <a:ext uri="{FF2B5EF4-FFF2-40B4-BE49-F238E27FC236}">
                <a16:creationId xmlns:a16="http://schemas.microsoft.com/office/drawing/2014/main" id="{E27AF472-EAE3-4572-AB69-B92BD10D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3102" name="Freeform: Shape 3089">
              <a:extLst>
                <a:ext uri="{FF2B5EF4-FFF2-40B4-BE49-F238E27FC236}">
                  <a16:creationId xmlns:a16="http://schemas.microsoft.com/office/drawing/2014/main" id="{BF4DB9D2-6215-420C-874C-82EADF8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103" name="Freeform: Shape 3090">
              <a:extLst>
                <a:ext uri="{FF2B5EF4-FFF2-40B4-BE49-F238E27FC236}">
                  <a16:creationId xmlns:a16="http://schemas.microsoft.com/office/drawing/2014/main" id="{1F003139-C97C-44FA-B139-32E4DFDCE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104" name="Freeform: Shape 3091">
              <a:extLst>
                <a:ext uri="{FF2B5EF4-FFF2-40B4-BE49-F238E27FC236}">
                  <a16:creationId xmlns:a16="http://schemas.microsoft.com/office/drawing/2014/main" id="{5CE4DD6E-8CEA-45EE-B630-DBC22144D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105" name="Freeform: Shape 3092">
              <a:extLst>
                <a:ext uri="{FF2B5EF4-FFF2-40B4-BE49-F238E27FC236}">
                  <a16:creationId xmlns:a16="http://schemas.microsoft.com/office/drawing/2014/main" id="{A4372F7F-AA3C-470B-AA61-7C35B7722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106" name="Freeform: Shape 3093">
              <a:extLst>
                <a:ext uri="{FF2B5EF4-FFF2-40B4-BE49-F238E27FC236}">
                  <a16:creationId xmlns:a16="http://schemas.microsoft.com/office/drawing/2014/main" id="{34B605BF-D199-43DD-9328-E99F2ADFC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095" name="Freeform: Shape 3094">
              <a:extLst>
                <a:ext uri="{FF2B5EF4-FFF2-40B4-BE49-F238E27FC236}">
                  <a16:creationId xmlns:a16="http://schemas.microsoft.com/office/drawing/2014/main" id="{E5D42A77-7336-4A35-8922-8098A16AA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096" name="Freeform: Shape 3095">
              <a:extLst>
                <a:ext uri="{FF2B5EF4-FFF2-40B4-BE49-F238E27FC236}">
                  <a16:creationId xmlns:a16="http://schemas.microsoft.com/office/drawing/2014/main" id="{7401EE7D-B85D-4C10-AB8C-71884EFB1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A7C65235-1894-D32B-9DC2-688B5C880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9978" y="97648"/>
            <a:ext cx="5548758" cy="1583453"/>
          </a:xfrm>
        </p:spPr>
        <p:txBody>
          <a:bodyPr anchor="b">
            <a:normAutofit fontScale="90000"/>
          </a:bodyPr>
          <a:lstStyle/>
          <a:p>
            <a:r>
              <a:rPr lang="es-MX" sz="4000" b="1" dirty="0"/>
              <a:t>2. PREVENCIÓN DE ENFERMEDADES:</a:t>
            </a:r>
            <a:br>
              <a:rPr lang="es-MX" sz="4800" b="1" dirty="0"/>
            </a:br>
            <a:endParaRPr lang="es-MX" sz="4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32F1B2-C8A5-1270-40AC-799CBC3E9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6" y="362857"/>
            <a:ext cx="6038113" cy="641528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Un cuerpo y mente saludables están mejor preparados para resistir infecciones y enfermedades.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MX" sz="2800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>
                <a:solidFill>
                  <a:schemeClr val="bg1"/>
                </a:solidFill>
              </a:rPr>
              <a:t>Un sistema inmunológico fuerte es capaz de combatir virus y bacterias.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>
                <a:solidFill>
                  <a:schemeClr val="bg1"/>
                </a:solidFill>
              </a:rPr>
              <a:t>Hábitos como la higiene, la nutrición adecuada y el ejercicio refuerzan la capacidad del organismo para prevenir enfermedades.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>
                <a:solidFill>
                  <a:schemeClr val="bg1"/>
                </a:solidFill>
              </a:rPr>
              <a:t>Las vacunas y chequeos médicos regulares también forman parte de esta función.</a:t>
            </a:r>
          </a:p>
          <a:p>
            <a:endParaRPr lang="es-MX" sz="1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31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5" name="Rectangle 4104">
            <a:extLst>
              <a:ext uri="{FF2B5EF4-FFF2-40B4-BE49-F238E27FC236}">
                <a16:creationId xmlns:a16="http://schemas.microsoft.com/office/drawing/2014/main" id="{5EF17487-C386-4F99-B5EB-4FD3DF423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Freeform: Shape 4106">
            <a:extLst>
              <a:ext uri="{FF2B5EF4-FFF2-40B4-BE49-F238E27FC236}">
                <a16:creationId xmlns:a16="http://schemas.microsoft.com/office/drawing/2014/main" id="{A0DE92DF-4769-4DE9-93FD-EE312718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9824A2A-69D9-62C5-66A9-5DB4F573B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713" y="319315"/>
            <a:ext cx="4772974" cy="1407886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100" b="1" dirty="0"/>
              <a:t>3. PROMOCIÓN DEL BIENESTAR FÍSICO:</a:t>
            </a:r>
            <a:br>
              <a:rPr lang="es-MX" sz="4100" b="1" dirty="0"/>
            </a:br>
            <a:endParaRPr lang="es-MX" sz="41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789E5A-A196-46BB-711A-9D23B26BA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68" y="1306286"/>
            <a:ext cx="8033246" cy="5428343"/>
          </a:xfrm>
        </p:spPr>
        <p:txBody>
          <a:bodyPr>
            <a:normAutofit fontScale="92500" lnSpcReduction="10000"/>
          </a:bodyPr>
          <a:lstStyle/>
          <a:p>
            <a:r>
              <a:rPr lang="es-MX" dirty="0"/>
              <a:t>El bienestar físico implica que las personas puedan realizar actividades diarias sin fatiga excesiva o dolor.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MX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MX" sz="28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2800" dirty="0"/>
              <a:t>Una dieta equilibrada, ejercicio regular y descanso adecuado contribuyen al mantenimiento de la salud física.</a:t>
            </a:r>
          </a:p>
          <a:p>
            <a:pPr marL="457200" lvl="1" indent="0">
              <a:buNone/>
            </a:pPr>
            <a:endParaRPr lang="es-MX" sz="28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2800" dirty="0"/>
              <a:t>La actividad física mejora la resistencia, la fuerza y ​​el sistema cardiovascular.</a:t>
            </a:r>
          </a:p>
          <a:p>
            <a:pPr marL="457200" lvl="1" indent="0" algn="just">
              <a:buNone/>
            </a:pPr>
            <a:endParaRPr lang="es-MX" sz="2800" dirty="0"/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MX" sz="2800" dirty="0"/>
              <a:t>Evitar hábitos perjudiciales como el consumo excesivo de alcohol o tabaco también favorece este aspecto.</a:t>
            </a:r>
          </a:p>
          <a:p>
            <a:endParaRPr lang="es-MX" sz="1700" dirty="0"/>
          </a:p>
        </p:txBody>
      </p:sp>
      <p:pic>
        <p:nvPicPr>
          <p:cNvPr id="4100" name="Picture 4" descr="🏃‍♀️Es hoy, es hoy, es #¡MiércolesActivos! Para esta mitad de semana, te  presentamos cómo elegir tu actividad física en base a tus objetivos. ¿Cómo  elegir la actividad física ideal para ti?🤔 Elegir">
            <a:extLst>
              <a:ext uri="{FF2B5EF4-FFF2-40B4-BE49-F238E27FC236}">
                <a16:creationId xmlns:a16="http://schemas.microsoft.com/office/drawing/2014/main" id="{D74F7981-6AA7-AB92-B3AB-99A3B2A57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93230" y="121311"/>
            <a:ext cx="2921399" cy="292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Bienestar físico - Iconos gratis de deportes y competición">
            <a:extLst>
              <a:ext uri="{FF2B5EF4-FFF2-40B4-BE49-F238E27FC236}">
                <a16:creationId xmlns:a16="http://schemas.microsoft.com/office/drawing/2014/main" id="{74290ABA-01F1-5C16-9EE1-181BC1A06E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42817" y="3599543"/>
            <a:ext cx="2921398" cy="2921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9435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9" name="Rectangle 5128">
            <a:extLst>
              <a:ext uri="{FF2B5EF4-FFF2-40B4-BE49-F238E27FC236}">
                <a16:creationId xmlns:a16="http://schemas.microsoft.com/office/drawing/2014/main" id="{EA40ED7B-02D7-4271-9F9D-587A8F50E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4" name="Picture 4" descr="El bienestar físico en el trabajo">
            <a:extLst>
              <a:ext uri="{FF2B5EF4-FFF2-40B4-BE49-F238E27FC236}">
                <a16:creationId xmlns:a16="http://schemas.microsoft.com/office/drawing/2014/main" id="{A03FAFD2-5715-C535-A248-2DA45CD80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2887" y="816382"/>
            <a:ext cx="4114801" cy="2532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Consejos para el bienestar físico y mental | Colegio de Psicólogos SJ">
            <a:extLst>
              <a:ext uri="{FF2B5EF4-FFF2-40B4-BE49-F238E27FC236}">
                <a16:creationId xmlns:a16="http://schemas.microsoft.com/office/drawing/2014/main" id="{E678FD34-D3EA-2E8C-4052-20B5190E2C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3357" y="3509432"/>
            <a:ext cx="3713860" cy="266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1" name="Rectangle 5130">
            <a:extLst>
              <a:ext uri="{FF2B5EF4-FFF2-40B4-BE49-F238E27FC236}">
                <a16:creationId xmlns:a16="http://schemas.microsoft.com/office/drawing/2014/main" id="{B339E2EE-E295-4C0B-8F17-950DE238C1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5358" y="0"/>
            <a:ext cx="67437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A8210EB-6DCB-D3D2-3077-5D2C93130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4879" y="38809"/>
            <a:ext cx="5304234" cy="1454712"/>
          </a:xfrm>
        </p:spPr>
        <p:txBody>
          <a:bodyPr anchor="b">
            <a:normAutofit/>
          </a:bodyPr>
          <a:lstStyle/>
          <a:p>
            <a:pPr algn="ctr"/>
            <a:r>
              <a:rPr lang="es-MX" sz="3200" b="1" dirty="0">
                <a:solidFill>
                  <a:srgbClr val="595959"/>
                </a:solidFill>
              </a:rPr>
              <a:t>4. PROMOCIÓN DEL BIENESTAR MENTAL:</a:t>
            </a:r>
            <a:br>
              <a:rPr lang="es-MX" sz="3200" b="1" dirty="0">
                <a:solidFill>
                  <a:srgbClr val="595959"/>
                </a:solidFill>
              </a:rPr>
            </a:br>
            <a:endParaRPr lang="es-MX" sz="3200" dirty="0">
              <a:solidFill>
                <a:srgbClr val="595959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F9E666-B942-A344-4A37-12EB65E7B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5358" y="1204686"/>
            <a:ext cx="6726642" cy="5614505"/>
          </a:xfrm>
        </p:spPr>
        <p:txBody>
          <a:bodyPr anchor="t">
            <a:normAutofit/>
          </a:bodyPr>
          <a:lstStyle/>
          <a:p>
            <a:r>
              <a:rPr lang="es-MX" sz="2400" dirty="0">
                <a:solidFill>
                  <a:srgbClr val="595959"/>
                </a:solidFill>
              </a:rPr>
              <a:t>La salud mental permite a las personas manejar el estrés, mantener relaciones saludables y tomar decisiones acertadas.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MX" dirty="0">
              <a:solidFill>
                <a:srgbClr val="595959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595959"/>
                </a:solidFill>
              </a:rPr>
              <a:t>Incluye el manejo de emociones, autoestima y la capacidad para enfrentar desafíos.</a:t>
            </a:r>
          </a:p>
          <a:p>
            <a:pPr marL="457200" lvl="1" indent="0">
              <a:buNone/>
            </a:pPr>
            <a:endParaRPr lang="es-MX" dirty="0">
              <a:solidFill>
                <a:srgbClr val="595959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595959"/>
                </a:solidFill>
              </a:rPr>
              <a:t>El cuidado de la salud mental mediante la terapia, la meditación o el apoyo social es tan importante como el cuidado físico.</a:t>
            </a:r>
          </a:p>
          <a:p>
            <a:pPr marL="457200" lvl="1" indent="0">
              <a:buNone/>
            </a:pPr>
            <a:endParaRPr lang="es-MX" dirty="0">
              <a:solidFill>
                <a:srgbClr val="595959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595959"/>
                </a:solidFill>
              </a:rPr>
              <a:t>Estrés crónicos y trastornos como la ansiedad o la depresión pueden afectar gravemente la calidad de vida.</a:t>
            </a:r>
          </a:p>
          <a:p>
            <a:endParaRPr lang="es-MX" sz="1600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392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3" name="Rectangle 6152">
            <a:extLst>
              <a:ext uri="{FF2B5EF4-FFF2-40B4-BE49-F238E27FC236}">
                <a16:creationId xmlns:a16="http://schemas.microsoft.com/office/drawing/2014/main" id="{676D6CDF-C512-4739-B158-55EE955E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503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6C3B5E4-94B8-2523-CA57-22E35AD36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3" y="670559"/>
            <a:ext cx="4683321" cy="2148841"/>
          </a:xfrm>
        </p:spPr>
        <p:txBody>
          <a:bodyPr anchor="t">
            <a:normAutofit/>
          </a:bodyPr>
          <a:lstStyle/>
          <a:p>
            <a:r>
              <a:rPr lang="es-MX" b="1" dirty="0"/>
              <a:t>5. DESARROLLO Y CRECIMIENTO:</a:t>
            </a:r>
            <a:br>
              <a:rPr lang="es-MX" b="1" dirty="0"/>
            </a:br>
            <a:endParaRPr lang="es-MX" dirty="0"/>
          </a:p>
        </p:txBody>
      </p:sp>
      <p:pic>
        <p:nvPicPr>
          <p:cNvPr id="6146" name="Picture 2" descr="Hitos Nutricionales: Desarrollo Motor y Cognitivo en Bebés de 6 a 12 M">
            <a:extLst>
              <a:ext uri="{FF2B5EF4-FFF2-40B4-BE49-F238E27FC236}">
                <a16:creationId xmlns:a16="http://schemas.microsoft.com/office/drawing/2014/main" id="{091F8A7F-C38F-692C-FA3B-525A161786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53" r="1" b="1491"/>
          <a:stretch/>
        </p:blipFill>
        <p:spPr bwMode="auto">
          <a:xfrm>
            <a:off x="1" y="3105151"/>
            <a:ext cx="6448424" cy="3752849"/>
          </a:xfrm>
          <a:custGeom>
            <a:avLst/>
            <a:gdLst/>
            <a:ahLst/>
            <a:cxnLst/>
            <a:rect l="l" t="t" r="r" b="b"/>
            <a:pathLst>
              <a:path w="6448424" h="3752849">
                <a:moveTo>
                  <a:pt x="0" y="0"/>
                </a:moveTo>
                <a:lnTo>
                  <a:pt x="137978" y="22215"/>
                </a:lnTo>
                <a:cubicBezTo>
                  <a:pt x="196046" y="32277"/>
                  <a:pt x="252469" y="42437"/>
                  <a:pt x="295660" y="49771"/>
                </a:cubicBezTo>
                <a:cubicBezTo>
                  <a:pt x="364885" y="66610"/>
                  <a:pt x="403214" y="32071"/>
                  <a:pt x="456941" y="65635"/>
                </a:cubicBezTo>
                <a:cubicBezTo>
                  <a:pt x="529612" y="69090"/>
                  <a:pt x="662508" y="71245"/>
                  <a:pt x="731691" y="70501"/>
                </a:cubicBezTo>
                <a:cubicBezTo>
                  <a:pt x="768741" y="62400"/>
                  <a:pt x="808263" y="64633"/>
                  <a:pt x="841820" y="61171"/>
                </a:cubicBezTo>
                <a:cubicBezTo>
                  <a:pt x="958973" y="43639"/>
                  <a:pt x="1009730" y="45863"/>
                  <a:pt x="1068219" y="39136"/>
                </a:cubicBezTo>
                <a:cubicBezTo>
                  <a:pt x="1104329" y="33447"/>
                  <a:pt x="1156536" y="44203"/>
                  <a:pt x="1174190" y="38808"/>
                </a:cubicBezTo>
                <a:cubicBezTo>
                  <a:pt x="1188943" y="36385"/>
                  <a:pt x="1213832" y="14880"/>
                  <a:pt x="1225923" y="34507"/>
                </a:cubicBezTo>
                <a:cubicBezTo>
                  <a:pt x="1305283" y="8501"/>
                  <a:pt x="1319617" y="30839"/>
                  <a:pt x="1385617" y="18003"/>
                </a:cubicBezTo>
                <a:cubicBezTo>
                  <a:pt x="1461876" y="-26747"/>
                  <a:pt x="1519510" y="56342"/>
                  <a:pt x="1563967" y="4638"/>
                </a:cubicBezTo>
                <a:lnTo>
                  <a:pt x="1676634" y="10582"/>
                </a:lnTo>
                <a:lnTo>
                  <a:pt x="1769429" y="20265"/>
                </a:lnTo>
                <a:cubicBezTo>
                  <a:pt x="1790625" y="23534"/>
                  <a:pt x="1880369" y="18448"/>
                  <a:pt x="1900584" y="27732"/>
                </a:cubicBezTo>
                <a:cubicBezTo>
                  <a:pt x="2072430" y="22762"/>
                  <a:pt x="2014935" y="5831"/>
                  <a:pt x="2127041" y="22101"/>
                </a:cubicBezTo>
                <a:cubicBezTo>
                  <a:pt x="2168847" y="65820"/>
                  <a:pt x="2153052" y="28773"/>
                  <a:pt x="2211644" y="44507"/>
                </a:cubicBezTo>
                <a:cubicBezTo>
                  <a:pt x="2211201" y="9921"/>
                  <a:pt x="2277596" y="73686"/>
                  <a:pt x="2299605" y="38004"/>
                </a:cubicBezTo>
                <a:cubicBezTo>
                  <a:pt x="2309570" y="41997"/>
                  <a:pt x="2318531" y="46991"/>
                  <a:pt x="2327359" y="52270"/>
                </a:cubicBezTo>
                <a:lnTo>
                  <a:pt x="2331995" y="55017"/>
                </a:lnTo>
                <a:lnTo>
                  <a:pt x="2353777" y="59755"/>
                </a:lnTo>
                <a:lnTo>
                  <a:pt x="2355893" y="68914"/>
                </a:lnTo>
                <a:lnTo>
                  <a:pt x="2385794" y="81650"/>
                </a:lnTo>
                <a:cubicBezTo>
                  <a:pt x="2397613" y="85211"/>
                  <a:pt x="2411061" y="87627"/>
                  <a:pt x="2427010" y="88184"/>
                </a:cubicBezTo>
                <a:cubicBezTo>
                  <a:pt x="2486314" y="76422"/>
                  <a:pt x="2553170" y="126870"/>
                  <a:pt x="2627153" y="110451"/>
                </a:cubicBezTo>
                <a:cubicBezTo>
                  <a:pt x="2653722" y="107383"/>
                  <a:pt x="2732043" y="116068"/>
                  <a:pt x="2744462" y="128780"/>
                </a:cubicBezTo>
                <a:cubicBezTo>
                  <a:pt x="2760299" y="132873"/>
                  <a:pt x="2780248" y="130843"/>
                  <a:pt x="2785202" y="143610"/>
                </a:cubicBezTo>
                <a:cubicBezTo>
                  <a:pt x="2794558" y="159316"/>
                  <a:pt x="2856498" y="142821"/>
                  <a:pt x="2844667" y="159029"/>
                </a:cubicBezTo>
                <a:cubicBezTo>
                  <a:pt x="2888530" y="147871"/>
                  <a:pt x="2914187" y="181391"/>
                  <a:pt x="2946649" y="192330"/>
                </a:cubicBezTo>
                <a:cubicBezTo>
                  <a:pt x="2981872" y="180417"/>
                  <a:pt x="3015239" y="215115"/>
                  <a:pt x="3088812" y="226485"/>
                </a:cubicBezTo>
                <a:cubicBezTo>
                  <a:pt x="3127734" y="212524"/>
                  <a:pt x="3138301" y="234381"/>
                  <a:pt x="3208669" y="217774"/>
                </a:cubicBezTo>
                <a:cubicBezTo>
                  <a:pt x="3242208" y="219284"/>
                  <a:pt x="3229623" y="233297"/>
                  <a:pt x="3290045" y="235553"/>
                </a:cubicBezTo>
                <a:cubicBezTo>
                  <a:pt x="3399655" y="215239"/>
                  <a:pt x="3444518" y="245862"/>
                  <a:pt x="3529335" y="249571"/>
                </a:cubicBezTo>
                <a:cubicBezTo>
                  <a:pt x="3623697" y="257405"/>
                  <a:pt x="3587652" y="268832"/>
                  <a:pt x="3716766" y="252690"/>
                </a:cubicBezTo>
                <a:cubicBezTo>
                  <a:pt x="3723469" y="267318"/>
                  <a:pt x="3737863" y="269842"/>
                  <a:pt x="3765333" y="266823"/>
                </a:cubicBezTo>
                <a:cubicBezTo>
                  <a:pt x="3810754" y="271601"/>
                  <a:pt x="3792745" y="303866"/>
                  <a:pt x="3846897" y="290090"/>
                </a:cubicBezTo>
                <a:cubicBezTo>
                  <a:pt x="3830941" y="306608"/>
                  <a:pt x="3929114" y="308026"/>
                  <a:pt x="3900217" y="323590"/>
                </a:cubicBezTo>
                <a:cubicBezTo>
                  <a:pt x="3922367" y="343425"/>
                  <a:pt x="3948574" y="318948"/>
                  <a:pt x="3971444" y="336662"/>
                </a:cubicBezTo>
                <a:cubicBezTo>
                  <a:pt x="4002781" y="344193"/>
                  <a:pt x="3960997" y="315419"/>
                  <a:pt x="3997868" y="318867"/>
                </a:cubicBezTo>
                <a:cubicBezTo>
                  <a:pt x="4041159" y="326219"/>
                  <a:pt x="4055435" y="293981"/>
                  <a:pt x="4070852" y="339615"/>
                </a:cubicBezTo>
                <a:cubicBezTo>
                  <a:pt x="4121286" y="335828"/>
                  <a:pt x="4121920" y="355506"/>
                  <a:pt x="4180483" y="373369"/>
                </a:cubicBezTo>
                <a:cubicBezTo>
                  <a:pt x="4211379" y="366707"/>
                  <a:pt x="4230171" y="374664"/>
                  <a:pt x="4246264" y="387458"/>
                </a:cubicBezTo>
                <a:cubicBezTo>
                  <a:pt x="4308508" y="393310"/>
                  <a:pt x="4357326" y="416142"/>
                  <a:pt x="4423169" y="431783"/>
                </a:cubicBezTo>
                <a:lnTo>
                  <a:pt x="4446752" y="435383"/>
                </a:lnTo>
                <a:lnTo>
                  <a:pt x="4446954" y="435566"/>
                </a:lnTo>
                <a:cubicBezTo>
                  <a:pt x="4508528" y="480137"/>
                  <a:pt x="4617740" y="529869"/>
                  <a:pt x="4662523" y="553169"/>
                </a:cubicBezTo>
                <a:cubicBezTo>
                  <a:pt x="4720320" y="547046"/>
                  <a:pt x="4678644" y="560102"/>
                  <a:pt x="4715641" y="575354"/>
                </a:cubicBezTo>
                <a:cubicBezTo>
                  <a:pt x="4682056" y="593278"/>
                  <a:pt x="4768370" y="586520"/>
                  <a:pt x="4742071" y="614016"/>
                </a:cubicBezTo>
                <a:cubicBezTo>
                  <a:pt x="4749637" y="615922"/>
                  <a:pt x="4757797" y="616899"/>
                  <a:pt x="4766183" y="617675"/>
                </a:cubicBezTo>
                <a:lnTo>
                  <a:pt x="4770562" y="618094"/>
                </a:lnTo>
                <a:lnTo>
                  <a:pt x="4783240" y="624350"/>
                </a:lnTo>
                <a:lnTo>
                  <a:pt x="4792882" y="620401"/>
                </a:lnTo>
                <a:lnTo>
                  <a:pt x="4816310" y="625721"/>
                </a:lnTo>
                <a:cubicBezTo>
                  <a:pt x="4824144" y="628595"/>
                  <a:pt x="4831482" y="632720"/>
                  <a:pt x="4837953" y="638824"/>
                </a:cubicBezTo>
                <a:cubicBezTo>
                  <a:pt x="4848645" y="668753"/>
                  <a:pt x="4922266" y="669148"/>
                  <a:pt x="4933914" y="707398"/>
                </a:cubicBezTo>
                <a:cubicBezTo>
                  <a:pt x="4940833" y="719653"/>
                  <a:pt x="4978358" y="746502"/>
                  <a:pt x="4995259" y="744825"/>
                </a:cubicBezTo>
                <a:cubicBezTo>
                  <a:pt x="5005107" y="749034"/>
                  <a:pt x="5010567" y="758092"/>
                  <a:pt x="5024744" y="753396"/>
                </a:cubicBezTo>
                <a:cubicBezTo>
                  <a:pt x="5047511" y="761361"/>
                  <a:pt x="5109162" y="783016"/>
                  <a:pt x="5131877" y="792613"/>
                </a:cubicBezTo>
                <a:cubicBezTo>
                  <a:pt x="5132671" y="802792"/>
                  <a:pt x="5144554" y="806683"/>
                  <a:pt x="5161031" y="810975"/>
                </a:cubicBezTo>
                <a:lnTo>
                  <a:pt x="5176815" y="815342"/>
                </a:lnTo>
                <a:lnTo>
                  <a:pt x="5180064" y="831233"/>
                </a:lnTo>
                <a:cubicBezTo>
                  <a:pt x="5202966" y="819270"/>
                  <a:pt x="5188976" y="863361"/>
                  <a:pt x="5215059" y="865080"/>
                </a:cubicBezTo>
                <a:cubicBezTo>
                  <a:pt x="5235765" y="864786"/>
                  <a:pt x="5236347" y="878098"/>
                  <a:pt x="5245643" y="887119"/>
                </a:cubicBezTo>
                <a:cubicBezTo>
                  <a:pt x="5267660" y="891609"/>
                  <a:pt x="5295742" y="939348"/>
                  <a:pt x="5295952" y="957174"/>
                </a:cubicBezTo>
                <a:cubicBezTo>
                  <a:pt x="5284322" y="1008946"/>
                  <a:pt x="5374979" y="1038019"/>
                  <a:pt x="5367826" y="1079140"/>
                </a:cubicBezTo>
                <a:cubicBezTo>
                  <a:pt x="5371668" y="1089190"/>
                  <a:pt x="5377921" y="1097135"/>
                  <a:pt x="5385646" y="1103730"/>
                </a:cubicBezTo>
                <a:lnTo>
                  <a:pt x="5410965" y="1119397"/>
                </a:lnTo>
                <a:lnTo>
                  <a:pt x="5436960" y="1130910"/>
                </a:lnTo>
                <a:lnTo>
                  <a:pt x="5442083" y="1133134"/>
                </a:lnTo>
                <a:cubicBezTo>
                  <a:pt x="5451910" y="1137346"/>
                  <a:pt x="5457170" y="1169188"/>
                  <a:pt x="5465219" y="1174479"/>
                </a:cubicBezTo>
                <a:cubicBezTo>
                  <a:pt x="5488744" y="1195184"/>
                  <a:pt x="5467141" y="1223401"/>
                  <a:pt x="5488171" y="1238604"/>
                </a:cubicBezTo>
                <a:cubicBezTo>
                  <a:pt x="5523491" y="1271811"/>
                  <a:pt x="5486623" y="1305961"/>
                  <a:pt x="5562172" y="1320840"/>
                </a:cubicBezTo>
                <a:cubicBezTo>
                  <a:pt x="5601634" y="1385316"/>
                  <a:pt x="5636528" y="1453139"/>
                  <a:pt x="5686905" y="1512529"/>
                </a:cubicBezTo>
                <a:cubicBezTo>
                  <a:pt x="5729049" y="1575678"/>
                  <a:pt x="5699691" y="1553768"/>
                  <a:pt x="5748726" y="1623716"/>
                </a:cubicBezTo>
                <a:cubicBezTo>
                  <a:pt x="5783098" y="1689734"/>
                  <a:pt x="5789710" y="1639740"/>
                  <a:pt x="5842593" y="1726595"/>
                </a:cubicBezTo>
                <a:cubicBezTo>
                  <a:pt x="5837824" y="1733043"/>
                  <a:pt x="5862023" y="1845188"/>
                  <a:pt x="5861042" y="1851837"/>
                </a:cubicBezTo>
                <a:cubicBezTo>
                  <a:pt x="5874156" y="1887981"/>
                  <a:pt x="5901790" y="1919218"/>
                  <a:pt x="5921290" y="1943460"/>
                </a:cubicBezTo>
                <a:lnTo>
                  <a:pt x="5978046" y="1997284"/>
                </a:lnTo>
                <a:lnTo>
                  <a:pt x="5992479" y="2056720"/>
                </a:lnTo>
                <a:cubicBezTo>
                  <a:pt x="6011078" y="2079033"/>
                  <a:pt x="6072687" y="2117397"/>
                  <a:pt x="6089639" y="2131171"/>
                </a:cubicBezTo>
                <a:lnTo>
                  <a:pt x="6094199" y="2139379"/>
                </a:lnTo>
                <a:lnTo>
                  <a:pt x="6094822" y="2139386"/>
                </a:lnTo>
                <a:cubicBezTo>
                  <a:pt x="6096947" y="2140841"/>
                  <a:pt x="6098876" y="2143416"/>
                  <a:pt x="6100692" y="2147736"/>
                </a:cubicBezTo>
                <a:lnTo>
                  <a:pt x="6102516" y="2154343"/>
                </a:lnTo>
                <a:lnTo>
                  <a:pt x="6111361" y="2170264"/>
                </a:lnTo>
                <a:lnTo>
                  <a:pt x="6215475" y="2270153"/>
                </a:lnTo>
                <a:lnTo>
                  <a:pt x="6255966" y="2335401"/>
                </a:lnTo>
                <a:lnTo>
                  <a:pt x="6272711" y="2385144"/>
                </a:lnTo>
                <a:cubicBezTo>
                  <a:pt x="6282320" y="2406495"/>
                  <a:pt x="6299066" y="2405139"/>
                  <a:pt x="6304347" y="2439388"/>
                </a:cubicBezTo>
                <a:cubicBezTo>
                  <a:pt x="6297131" y="2486231"/>
                  <a:pt x="6325530" y="2500962"/>
                  <a:pt x="6326729" y="2549400"/>
                </a:cubicBezTo>
                <a:cubicBezTo>
                  <a:pt x="6325926" y="2572066"/>
                  <a:pt x="6339111" y="2599957"/>
                  <a:pt x="6344663" y="2628839"/>
                </a:cubicBezTo>
                <a:lnTo>
                  <a:pt x="6375811" y="2639204"/>
                </a:lnTo>
                <a:cubicBezTo>
                  <a:pt x="6375427" y="2643533"/>
                  <a:pt x="6375041" y="2647863"/>
                  <a:pt x="6374657" y="2652193"/>
                </a:cubicBezTo>
                <a:cubicBezTo>
                  <a:pt x="6373555" y="2658134"/>
                  <a:pt x="6371943" y="2662665"/>
                  <a:pt x="6369740" y="2664642"/>
                </a:cubicBezTo>
                <a:cubicBezTo>
                  <a:pt x="6368032" y="2674540"/>
                  <a:pt x="6371528" y="2686899"/>
                  <a:pt x="6361964" y="2690172"/>
                </a:cubicBezTo>
                <a:cubicBezTo>
                  <a:pt x="6350507" y="2696218"/>
                  <a:pt x="6369375" y="2734440"/>
                  <a:pt x="6355511" y="2727335"/>
                </a:cubicBezTo>
                <a:cubicBezTo>
                  <a:pt x="6358746" y="2734104"/>
                  <a:pt x="6360434" y="2742096"/>
                  <a:pt x="6361058" y="2750592"/>
                </a:cubicBezTo>
                <a:cubicBezTo>
                  <a:pt x="6361013" y="2751998"/>
                  <a:pt x="6360970" y="2753408"/>
                  <a:pt x="6360926" y="2754814"/>
                </a:cubicBezTo>
                <a:lnTo>
                  <a:pt x="6339285" y="2810353"/>
                </a:lnTo>
                <a:cubicBezTo>
                  <a:pt x="6360091" y="2854187"/>
                  <a:pt x="6313103" y="2870086"/>
                  <a:pt x="6325672" y="2908809"/>
                </a:cubicBezTo>
                <a:cubicBezTo>
                  <a:pt x="6341563" y="2966972"/>
                  <a:pt x="6291836" y="2935388"/>
                  <a:pt x="6333498" y="3009772"/>
                </a:cubicBezTo>
                <a:cubicBezTo>
                  <a:pt x="6345476" y="3039254"/>
                  <a:pt x="6345955" y="3068963"/>
                  <a:pt x="6334947" y="3095405"/>
                </a:cubicBezTo>
                <a:lnTo>
                  <a:pt x="6344768" y="3155941"/>
                </a:lnTo>
                <a:cubicBezTo>
                  <a:pt x="6348643" y="3153663"/>
                  <a:pt x="6311793" y="3186588"/>
                  <a:pt x="6314754" y="3197987"/>
                </a:cubicBezTo>
                <a:cubicBezTo>
                  <a:pt x="6318695" y="3221971"/>
                  <a:pt x="6319257" y="3226752"/>
                  <a:pt x="6304230" y="3239690"/>
                </a:cubicBezTo>
                <a:cubicBezTo>
                  <a:pt x="6306321" y="3248567"/>
                  <a:pt x="6307305" y="3254005"/>
                  <a:pt x="6308837" y="3264003"/>
                </a:cubicBezTo>
                <a:cubicBezTo>
                  <a:pt x="6301812" y="3288243"/>
                  <a:pt x="6298529" y="3302527"/>
                  <a:pt x="6309285" y="3324103"/>
                </a:cubicBezTo>
                <a:cubicBezTo>
                  <a:pt x="6301188" y="3343007"/>
                  <a:pt x="6329285" y="3359307"/>
                  <a:pt x="6342503" y="3405661"/>
                </a:cubicBezTo>
                <a:cubicBezTo>
                  <a:pt x="6338012" y="3447477"/>
                  <a:pt x="6408325" y="3505721"/>
                  <a:pt x="6401531" y="3550593"/>
                </a:cubicBezTo>
                <a:cubicBezTo>
                  <a:pt x="6395655" y="3579549"/>
                  <a:pt x="6423437" y="3594758"/>
                  <a:pt x="6427705" y="3624684"/>
                </a:cubicBezTo>
                <a:cubicBezTo>
                  <a:pt x="6416402" y="3629199"/>
                  <a:pt x="6435787" y="3639516"/>
                  <a:pt x="6448424" y="3657106"/>
                </a:cubicBezTo>
                <a:lnTo>
                  <a:pt x="6444014" y="3752742"/>
                </a:lnTo>
                <a:cubicBezTo>
                  <a:pt x="6443990" y="3752777"/>
                  <a:pt x="6443967" y="3752813"/>
                  <a:pt x="6443946" y="3752849"/>
                </a:cubicBezTo>
                <a:lnTo>
                  <a:pt x="0" y="375284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07C3C5-89F3-CFCA-7ACD-6D7D4F3E7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0629"/>
            <a:ext cx="5979886" cy="6727369"/>
          </a:xfrm>
        </p:spPr>
        <p:txBody>
          <a:bodyPr anchor="t">
            <a:normAutofit/>
          </a:bodyPr>
          <a:lstStyle/>
          <a:p>
            <a:r>
              <a:rPr lang="es-MX" dirty="0"/>
              <a:t>La salud es clave en el crecimiento físico, mental y emocional desde la infancia hasta la vejez.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MX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Durante la infancia, una buena salud favorece el desarrollo de habilidades motoras y cognitivas.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MX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En la adolescencia, promueve un desarrollo hormonal equilibrado.</a:t>
            </a:r>
          </a:p>
          <a:p>
            <a:pPr marL="457200" lvl="1" indent="0">
              <a:buNone/>
            </a:pPr>
            <a:endParaRPr lang="es-MX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sz="2800" dirty="0"/>
              <a:t>En la adultez y vejez, contribuye a mantener la independencia y calidad de vida.</a:t>
            </a:r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294907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174">
            <a:extLst>
              <a:ext uri="{FF2B5EF4-FFF2-40B4-BE49-F238E27FC236}">
                <a16:creationId xmlns:a16="http://schemas.microsoft.com/office/drawing/2014/main" id="{D7A453D2-15D8-4403-815F-291FA1634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7" name="Rectangle 7176">
            <a:extLst>
              <a:ext uri="{FF2B5EF4-FFF2-40B4-BE49-F238E27FC236}">
                <a16:creationId xmlns:a16="http://schemas.microsoft.com/office/drawing/2014/main" id="{8161EA6B-09CA-445B-AB0D-8DF76FA92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79" name="Group 7178">
            <a:extLst>
              <a:ext uri="{FF2B5EF4-FFF2-40B4-BE49-F238E27FC236}">
                <a16:creationId xmlns:a16="http://schemas.microsoft.com/office/drawing/2014/main" id="{913B067F-3154-4968-A886-DF93A787E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2075420"/>
            <a:ext cx="12048729" cy="4093306"/>
            <a:chOff x="1" y="2075420"/>
            <a:chExt cx="12048729" cy="4093306"/>
          </a:xfrm>
        </p:grpSpPr>
        <p:sp>
          <p:nvSpPr>
            <p:cNvPr id="7180" name="Oval 7179">
              <a:extLst>
                <a:ext uri="{FF2B5EF4-FFF2-40B4-BE49-F238E27FC236}">
                  <a16:creationId xmlns:a16="http://schemas.microsoft.com/office/drawing/2014/main" id="{97583D6C-C05B-47AB-8540-B2700B82A4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7942191" y="2507571"/>
              <a:ext cx="3563871" cy="3563871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1" name="Oval 7180">
              <a:extLst>
                <a:ext uri="{FF2B5EF4-FFF2-40B4-BE49-F238E27FC236}">
                  <a16:creationId xmlns:a16="http://schemas.microsoft.com/office/drawing/2014/main" id="{6501AD91-D973-4968-95E4-4C26CFDF8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435065" y="4048931"/>
              <a:ext cx="1381607" cy="138160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2" name="Oval 7181">
              <a:extLst>
                <a:ext uri="{FF2B5EF4-FFF2-40B4-BE49-F238E27FC236}">
                  <a16:creationId xmlns:a16="http://schemas.microsoft.com/office/drawing/2014/main" id="{5C165989-F5FE-4BB6-9817-E7828CB1D6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" y="2075420"/>
              <a:ext cx="3144364" cy="3144364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20000"/>
                  </a:schemeClr>
                </a:gs>
                <a:gs pos="100000">
                  <a:schemeClr val="tx2">
                    <a:lumMod val="50000"/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3" name="Oval 7182">
              <a:extLst>
                <a:ext uri="{FF2B5EF4-FFF2-40B4-BE49-F238E27FC236}">
                  <a16:creationId xmlns:a16="http://schemas.microsoft.com/office/drawing/2014/main" id="{6B0649CC-B912-4E82-BEA0-DA75ECB19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2600000">
              <a:off x="10150845" y="4270841"/>
              <a:ext cx="1897885" cy="1897885"/>
            </a:xfrm>
            <a:prstGeom prst="ellipse">
              <a:avLst/>
            </a:prstGeom>
            <a:gradFill>
              <a:gsLst>
                <a:gs pos="0">
                  <a:schemeClr val="tx2">
                    <a:lumMod val="75000"/>
                    <a:alpha val="10000"/>
                  </a:schemeClr>
                </a:gs>
                <a:gs pos="100000">
                  <a:schemeClr val="tx2">
                    <a:lumMod val="75000"/>
                    <a:alpha val="2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84" name="Oval 7183">
              <a:extLst>
                <a:ext uri="{FF2B5EF4-FFF2-40B4-BE49-F238E27FC236}">
                  <a16:creationId xmlns:a16="http://schemas.microsoft.com/office/drawing/2014/main" id="{6BA08C17-C9A5-4FA8-ABC4-44FB3B8696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046780" y="3040492"/>
              <a:ext cx="2579322" cy="2579322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20000"/>
                    </a:schemeClr>
                  </a:gs>
                  <a:gs pos="100000">
                    <a:schemeClr val="tx2">
                      <a:lumMod val="50000"/>
                      <a:alpha val="20000"/>
                    </a:schemeClr>
                  </a:gs>
                </a:gsLst>
                <a:lin ang="5400000" scaled="1"/>
              </a:gra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5" name="Oval 7184">
              <a:extLst>
                <a:ext uri="{FF2B5EF4-FFF2-40B4-BE49-F238E27FC236}">
                  <a16:creationId xmlns:a16="http://schemas.microsoft.com/office/drawing/2014/main" id="{70DEAC6C-553C-437E-BC17-D449523375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500000">
              <a:off x="2224640" y="3193975"/>
              <a:ext cx="2243193" cy="2243193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chemeClr val="tx2">
                      <a:lumMod val="60000"/>
                      <a:lumOff val="40000"/>
                      <a:alpha val="10000"/>
                    </a:schemeClr>
                  </a:gs>
                  <a:gs pos="100000">
                    <a:schemeClr val="tx2">
                      <a:lumMod val="50000"/>
                      <a:alpha val="10000"/>
                    </a:schemeClr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187" name="Rectangle 7186">
            <a:extLst>
              <a:ext uri="{FF2B5EF4-FFF2-40B4-BE49-F238E27FC236}">
                <a16:creationId xmlns:a16="http://schemas.microsoft.com/office/drawing/2014/main" id="{B8114C98-A349-4111-A123-E8EAB86ABE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38146" y="1042605"/>
            <a:ext cx="2796461" cy="71125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alpha val="0"/>
                </a:schemeClr>
              </a:gs>
              <a:gs pos="100000">
                <a:schemeClr val="tx2">
                  <a:lumMod val="75000"/>
                  <a:alpha val="1000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89" name="Group 7188">
            <a:extLst>
              <a:ext uri="{FF2B5EF4-FFF2-40B4-BE49-F238E27FC236}">
                <a16:creationId xmlns:a16="http://schemas.microsoft.com/office/drawing/2014/main" id="{670FB431-AE18-414D-92F4-1D12D1991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59539" y="317578"/>
            <a:ext cx="548640" cy="549007"/>
            <a:chOff x="7029447" y="3514725"/>
            <a:chExt cx="1285875" cy="549007"/>
          </a:xfrm>
        </p:grpSpPr>
        <p:cxnSp>
          <p:nvCxnSpPr>
            <p:cNvPr id="7190" name="Straight Connector 7189">
              <a:extLst>
                <a:ext uri="{FF2B5EF4-FFF2-40B4-BE49-F238E27FC236}">
                  <a16:creationId xmlns:a16="http://schemas.microsoft.com/office/drawing/2014/main" id="{24467063-D74E-4D42-8790-B9F6D6958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91" name="Straight Connector 7190">
              <a:extLst>
                <a:ext uri="{FF2B5EF4-FFF2-40B4-BE49-F238E27FC236}">
                  <a16:creationId xmlns:a16="http://schemas.microsoft.com/office/drawing/2014/main" id="{A1D19BAC-1681-47BC-AAF5-92FAFFF6F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92" name="Straight Connector 7191">
              <a:extLst>
                <a:ext uri="{FF2B5EF4-FFF2-40B4-BE49-F238E27FC236}">
                  <a16:creationId xmlns:a16="http://schemas.microsoft.com/office/drawing/2014/main" id="{94347C2B-E846-452C-97AA-7E254FC1CE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93" name="Straight Connector 7192">
              <a:extLst>
                <a:ext uri="{FF2B5EF4-FFF2-40B4-BE49-F238E27FC236}">
                  <a16:creationId xmlns:a16="http://schemas.microsoft.com/office/drawing/2014/main" id="{10EA2B35-7959-4C2A-84AA-FF5D94FED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75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95" name="Rectangle 7194">
            <a:extLst>
              <a:ext uri="{FF2B5EF4-FFF2-40B4-BE49-F238E27FC236}">
                <a16:creationId xmlns:a16="http://schemas.microsoft.com/office/drawing/2014/main" id="{E2D3D3F2-ABBB-4453-B1C5-1BEBF7E4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6140785"/>
            <a:ext cx="6095997" cy="711252"/>
          </a:xfrm>
          <a:prstGeom prst="rect">
            <a:avLst/>
          </a:prstGeom>
          <a:gradFill flip="none" rotWithShape="1">
            <a:gsLst>
              <a:gs pos="10000">
                <a:schemeClr val="tx2">
                  <a:lumMod val="50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0"/>
                </a:schemeClr>
              </a:gs>
            </a:gsLst>
            <a:lin ang="8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97" name="Group 7196">
            <a:extLst>
              <a:ext uri="{FF2B5EF4-FFF2-40B4-BE49-F238E27FC236}">
                <a16:creationId xmlns:a16="http://schemas.microsoft.com/office/drawing/2014/main" id="{8214E4A5-A0D2-42C4-8D14-D2A7E495F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616345" y="5940560"/>
            <a:ext cx="1285875" cy="549007"/>
            <a:chOff x="7029447" y="3514725"/>
            <a:chExt cx="1285875" cy="549007"/>
          </a:xfrm>
        </p:grpSpPr>
        <p:cxnSp>
          <p:nvCxnSpPr>
            <p:cNvPr id="7198" name="Straight Connector 7197">
              <a:extLst>
                <a:ext uri="{FF2B5EF4-FFF2-40B4-BE49-F238E27FC236}">
                  <a16:creationId xmlns:a16="http://schemas.microsoft.com/office/drawing/2014/main" id="{7494D7A0-6B21-41E8-A7D3-0033BBB7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514725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99" name="Straight Connector 7198">
              <a:extLst>
                <a:ext uri="{FF2B5EF4-FFF2-40B4-BE49-F238E27FC236}">
                  <a16:creationId xmlns:a16="http://schemas.microsoft.com/office/drawing/2014/main" id="{1E141D7D-32B0-448E-A666-EA8703AFCF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697727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0" name="Straight Connector 7199">
              <a:extLst>
                <a:ext uri="{FF2B5EF4-FFF2-40B4-BE49-F238E27FC236}">
                  <a16:creationId xmlns:a16="http://schemas.microsoft.com/office/drawing/2014/main" id="{8D87E268-6345-420F-8B97-B37ED0410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3880729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1" name="Straight Connector 7200">
              <a:extLst>
                <a:ext uri="{FF2B5EF4-FFF2-40B4-BE49-F238E27FC236}">
                  <a16:creationId xmlns:a16="http://schemas.microsoft.com/office/drawing/2014/main" id="{35E1622E-7FA6-4760-A2BF-A8105EBF7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7029447" y="4063732"/>
              <a:ext cx="1285875" cy="0"/>
            </a:xfrm>
            <a:prstGeom prst="line">
              <a:avLst/>
            </a:prstGeom>
            <a:ln w="31750" cap="rnd" cmpd="sng">
              <a:gradFill>
                <a:gsLst>
                  <a:gs pos="0">
                    <a:schemeClr val="tx2">
                      <a:lumMod val="60000"/>
                      <a:lumOff val="40000"/>
                      <a:alpha val="40000"/>
                    </a:schemeClr>
                  </a:gs>
                  <a:gs pos="100000">
                    <a:schemeClr val="tx2">
                      <a:lumMod val="50000"/>
                      <a:alpha val="40000"/>
                    </a:schemeClr>
                  </a:gs>
                </a:gsLst>
                <a:lin ang="5400000" scaled="1"/>
              </a:gradFill>
              <a:prstDash val="sysDot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7093AF6D-FE78-5306-106B-5E91253B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073" y="4342337"/>
            <a:ext cx="3907083" cy="2129586"/>
          </a:xfrm>
          <a:noFill/>
        </p:spPr>
        <p:txBody>
          <a:bodyPr anchor="t">
            <a:normAutofit fontScale="90000"/>
          </a:bodyPr>
          <a:lstStyle/>
          <a:p>
            <a:r>
              <a:rPr lang="es-MX" sz="4000" b="1" dirty="0">
                <a:solidFill>
                  <a:schemeClr val="bg1"/>
                </a:solidFill>
              </a:rPr>
              <a:t>6. CONTRIBUCIÓN A LA SOCIEDAD:</a:t>
            </a:r>
            <a:br>
              <a:rPr lang="es-MX" sz="4800" b="1" dirty="0">
                <a:solidFill>
                  <a:schemeClr val="bg1"/>
                </a:solidFill>
              </a:rPr>
            </a:br>
            <a:endParaRPr lang="es-MX" sz="4800" dirty="0">
              <a:solidFill>
                <a:schemeClr val="bg1"/>
              </a:solidFill>
            </a:endParaRPr>
          </a:p>
        </p:txBody>
      </p:sp>
      <p:pic>
        <p:nvPicPr>
          <p:cNvPr id="7170" name="Picture 2" descr="Problemas de rendimiento laboral | De Salud Psicólogos ®">
            <a:extLst>
              <a:ext uri="{FF2B5EF4-FFF2-40B4-BE49-F238E27FC236}">
                <a16:creationId xmlns:a16="http://schemas.microsoft.com/office/drawing/2014/main" id="{40B5EE10-D8A0-9EC9-DD05-5891A367D1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6441" y="255059"/>
            <a:ext cx="9936745" cy="3082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203" name="Group 7202">
            <a:extLst>
              <a:ext uri="{FF2B5EF4-FFF2-40B4-BE49-F238E27FC236}">
                <a16:creationId xmlns:a16="http://schemas.microsoft.com/office/drawing/2014/main" id="{1F4E1649-4D1F-4A91-AF97-A254BFDD5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474192" y="776904"/>
            <a:ext cx="304800" cy="429768"/>
            <a:chOff x="215328" y="-46937"/>
            <a:chExt cx="304800" cy="2773841"/>
          </a:xfrm>
        </p:grpSpPr>
        <p:cxnSp>
          <p:nvCxnSpPr>
            <p:cNvPr id="7204" name="Straight Connector 7203">
              <a:extLst>
                <a:ext uri="{FF2B5EF4-FFF2-40B4-BE49-F238E27FC236}">
                  <a16:creationId xmlns:a16="http://schemas.microsoft.com/office/drawing/2014/main" id="{FE483602-62F9-474D-9C9B-5EE4CD767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2153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5" name="Straight Connector 7204">
              <a:extLst>
                <a:ext uri="{FF2B5EF4-FFF2-40B4-BE49-F238E27FC236}">
                  <a16:creationId xmlns:a16="http://schemas.microsoft.com/office/drawing/2014/main" id="{DD7D1AC0-A6C7-40E3-9841-F34AC831A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3169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6" name="Straight Connector 7205">
              <a:extLst>
                <a:ext uri="{FF2B5EF4-FFF2-40B4-BE49-F238E27FC236}">
                  <a16:creationId xmlns:a16="http://schemas.microsoft.com/office/drawing/2014/main" id="{F951C4DD-7427-497D-9DE3-9D731D3F4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185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7" name="Straight Connector 7206">
              <a:extLst>
                <a:ext uri="{FF2B5EF4-FFF2-40B4-BE49-F238E27FC236}">
                  <a16:creationId xmlns:a16="http://schemas.microsoft.com/office/drawing/2014/main" id="{0EE18298-0BF5-4D7A-921A-2F4186E8D9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0128" y="-46937"/>
              <a:ext cx="0" cy="2773841"/>
            </a:xfrm>
            <a:prstGeom prst="line">
              <a:avLst/>
            </a:prstGeom>
            <a:ln w="25400" cmpd="sng">
              <a:solidFill>
                <a:schemeClr val="bg2">
                  <a:lumMod val="60000"/>
                  <a:lumOff val="40000"/>
                  <a:alpha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09" name="Oval 7208">
            <a:extLst>
              <a:ext uri="{FF2B5EF4-FFF2-40B4-BE49-F238E27FC236}">
                <a16:creationId xmlns:a16="http://schemas.microsoft.com/office/drawing/2014/main" id="{773AEA78-C03B-40B7-9D11-DC022119D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600000">
            <a:off x="10150845" y="4270841"/>
            <a:ext cx="1897885" cy="1897885"/>
          </a:xfrm>
          <a:prstGeom prst="ellipse">
            <a:avLst/>
          </a:prstGeom>
          <a:gradFill>
            <a:gsLst>
              <a:gs pos="0">
                <a:schemeClr val="tx2">
                  <a:lumMod val="75000"/>
                  <a:alpha val="10000"/>
                </a:schemeClr>
              </a:gs>
              <a:gs pos="100000">
                <a:schemeClr val="tx2">
                  <a:lumMod val="60000"/>
                  <a:lumOff val="40000"/>
                  <a:alpha val="1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CD58216-0FE2-AE70-1066-2151E89F7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575" y="3487193"/>
            <a:ext cx="8222245" cy="3332814"/>
          </a:xfrm>
          <a:noFill/>
        </p:spPr>
        <p:txBody>
          <a:bodyPr anchor="t">
            <a:normAutofit/>
          </a:bodyPr>
          <a:lstStyle/>
          <a:p>
            <a:r>
              <a:rPr lang="es-MX" sz="2400" dirty="0">
                <a:solidFill>
                  <a:schemeClr val="bg1"/>
                </a:solidFill>
              </a:rPr>
              <a:t>Una población saludable puede trabajar, estudiar y contribuir de manera activa a su comunidad.</a:t>
            </a:r>
          </a:p>
          <a:p>
            <a:endParaRPr lang="es-MX" sz="2400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bg1"/>
                </a:solidFill>
              </a:rPr>
              <a:t>Las personas con buena salud son más productivas y tienen menos ausencias laborales o escolares.</a:t>
            </a:r>
          </a:p>
          <a:p>
            <a:pPr marL="457200" lvl="1" indent="0">
              <a:buNone/>
            </a:pPr>
            <a:endParaRPr lang="es-MX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bg1"/>
                </a:solidFill>
              </a:rPr>
              <a:t>Una sociedad con alta calidad de salud disminuye los costos asociados a los sistemas de atención médica.</a:t>
            </a:r>
          </a:p>
          <a:p>
            <a:endParaRPr lang="es-MX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8490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446</Words>
  <Application>Microsoft Office PowerPoint</Application>
  <PresentationFormat>Panorámica</PresentationFormat>
  <Paragraphs>45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de Office</vt:lpstr>
      <vt:lpstr>FUNCIONES BÁSICAS DE LA SALUD  EN LA VIDA DEL SER HUMANO </vt:lpstr>
      <vt:lpstr>1. MANTENIMIENTO DE LA VIDA: </vt:lpstr>
      <vt:lpstr>2. PREVENCIÓN DE ENFERMEDADES: </vt:lpstr>
      <vt:lpstr>3. PROMOCIÓN DEL BIENESTAR FÍSICO: </vt:lpstr>
      <vt:lpstr>4. PROMOCIÓN DEL BIENESTAR MENTAL: </vt:lpstr>
      <vt:lpstr>5. DESARROLLO Y CRECIMIENTO: </vt:lpstr>
      <vt:lpstr>6. CONTRIBUCIÓN A LA SOCIEDAD: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Bianca García</dc:creator>
  <cp:lastModifiedBy>Bianca García</cp:lastModifiedBy>
  <cp:revision>1</cp:revision>
  <dcterms:created xsi:type="dcterms:W3CDTF">2025-01-16T18:37:55Z</dcterms:created>
  <dcterms:modified xsi:type="dcterms:W3CDTF">2025-01-16T19:12:47Z</dcterms:modified>
</cp:coreProperties>
</file>