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fntdata" ContentType="application/x-fontdata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embedTrueTypeFonts="1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1695" cy="6858000" type="screen4x3"/>
  <p:notesSz cx="6858000" cy="9144000"/>
  <p:embeddedFontLst>
    <p:embeddedFont>
      <p:font typeface="Montserrat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printerSettings" Target="printerSettings/printerSettings1.bin"/>
  <Relationship Id="rId3" Type="http://schemas.openxmlformats.org/officeDocument/2006/relationships/presProps" Target="presProps.xml"/>
  <Relationship Id="rId4" Type="http://schemas.openxmlformats.org/officeDocument/2006/relationships/viewProps" Target="viewProps.xml"/>
  <Relationship Id="rId5" Type="http://schemas.openxmlformats.org/officeDocument/2006/relationships/theme" Target="theme/theme1.xml"/>
  <Relationship Id="rId6" Type="http://schemas.openxmlformats.org/officeDocument/2006/relationships/tableStyles" Target="tableStyles.xml"/>
  <Relationship Id="rId7" Type="http://schemas.openxmlformats.org/officeDocument/2006/relationships/slide" Target="slides/slide1.xml"/>
  <Relationship Id="rId8" Type="http://schemas.openxmlformats.org/officeDocument/2006/relationships/slide" Target="slides/slide2.xml"/>
  <Relationship Id="rId9" Type="http://schemas.openxmlformats.org/officeDocument/2006/relationships/slide" Target="slides/slide3.xml"/>
  <Relationship Id="rId10" Type="http://schemas.openxmlformats.org/officeDocument/2006/relationships/slide" Target="slides/slide4.xml"/>
  <Relationship Id="rId11" Type="http://schemas.openxmlformats.org/officeDocument/2006/relationships/slide" Target="slides/slide5.xml"/>
  <Relationship Id="rId12" Type="http://schemas.openxmlformats.org/officeDocument/2006/relationships/slide" Target="slides/slide6.xml"/>
  <Relationship Id="rId13" Type="http://schemas.openxmlformats.org/officeDocument/2006/relationships/slide" Target="slides/slide7.xml"/>
  <Relationship Id="rId14" Type="http://schemas.openxmlformats.org/officeDocument/2006/relationships/slide" Target="slides/slide8.xml"/>
  <Relationship Id="rId15" Type="http://schemas.openxmlformats.org/officeDocument/2006/relationships/slide" Target="slides/slide9.xml"/>
  <Relationship Id="rId16" Type="http://schemas.openxmlformats.org/officeDocument/2006/relationships/slide" Target="slides/slide10.xml"/>
  <Relationship Id="rId17" Type="http://schemas.openxmlformats.org/officeDocument/2006/relationships/font" Target="fonts/font1.fntdata"/>
  <Relationship Id="rId18" Type="http://schemas.openxmlformats.org/officeDocument/2006/relationships/font" Target="fonts/font2.fntdata"/>
  <Relationship Id="rId19" Type="http://schemas.openxmlformats.org/officeDocument/2006/relationships/font" Target="fonts/font3.fntdata"/>
  <Relationship Id="rId20" Type="http://schemas.openxmlformats.org/officeDocument/2006/relationships/font" Target="fonts/font4.fntdata"/>
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Impacto en Salud Comunitaria (%)</c:v>
                </c:pt>
              </c:strCache>
            </c:strRef>
          </c:tx>
          <c:dPt>
            <c:idx val="0"/>
            <c:spPr>
              <a:solidFill>
                <a:srgbClr val="6B2D8F"/>
              </a:solidFill>
            </c:spPr>
          </c:dPt>
          <c:dPt>
            <c:idx val="1"/>
            <c:spPr>
              <a:solidFill>
                <a:srgbClr val="4A90A4"/>
              </a:solidFill>
            </c:spPr>
          </c:dPt>
          <c:dPt>
            <c:idx val="2"/>
            <c:spPr>
              <a:solidFill>
                <a:srgbClr val="C490D1"/>
              </a:solidFill>
            </c:spPr>
          </c:dPt>
          <c:dPt>
            <c:idx val="3"/>
            <c:spPr>
              <a:solidFill>
                <a:srgbClr val="8048AD"/>
              </a:solidFill>
            </c:spPr>
          </c:dPt>
          <c:cat>
            <c:strRef>
              <c:f>Sheet1!$A$2:$A$5</c:f>
              <c:strCache>
                <c:ptCount val="4"/>
                <c:pt idx="0">
                  <c:v>Estructurales</c:v>
                </c:pt>
                <c:pt idx="1">
                  <c:v>Intermedios</c:v>
                </c:pt>
                <c:pt idx="2">
                  <c:v>Sistema de Salud</c:v>
                </c:pt>
                <c:pt idx="3">
                  <c:v>Cohesión Social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30</c:v>
                </c:pt>
                <c:pt idx="2">
                  <c:v>25</c:v>
                </c:pt>
                <c:pt idx="3">
                  <c:v>10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r>
                  <a:rPr sz="1050">
                    <a:solidFill>
                      <a:srgbClr val="333333"/>
                    </a:solidFill>
                    <a:latin typeface="Segoe UI"/>
                  </a:rPr>
                  <a:t>Categorías de Determinantes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rgbClr val="666666"/>
                </a:solidFill>
                <a:latin typeface="Segoe UI"/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40.0"/>
        </c:scaling>
        <c:delete val="0"/>
        <c:axPos val="l"/>
        <c:majorGridlines>
          <c:spPr>
            <a:ln w="12700">
              <a:solidFill>
                <a:srgbClr val="F2F2F2">
                  <a:alpha val="5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r>
                  <a:rPr sz="1050">
                    <a:solidFill>
                      <a:srgbClr val="333333"/>
                    </a:solidFill>
                    <a:latin typeface="Segoe UI"/>
                  </a:rPr>
                  <a:t>Impacto Relativo (%)</a:t>
                </a:r>
              </a:p>
            </c:rich>
          </c:tx>
          <c:layout/>
          <c:overlay val="0"/>
        </c:title>
        <c:numFmt formatCode="0&quot;%&quot;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rgbClr val="666666"/>
                </a:solidFill>
                <a:latin typeface="Segoe UI"/>
              </a:defRPr>
            </a:pPr>
          </a:p>
        </c:txPr>
        <c:crossAx val="-2068027336"/>
        <c:crosses val="autoZero"/>
      </c:valAx>
    </c:plotArea>
    <c:legend>
      <c:legendPos val="t"/>
      <c:overlay val="0"/>
      <c:txPr>
        <a:bodyPr/>
        <a:lstStyle/>
        <a:p>
          <a:pPr>
            <a:defRPr sz="1050">
              <a:solidFill>
                <a:srgbClr val="333333"/>
              </a:solidFill>
              <a:latin typeface="Segoe UI"/>
            </a:defRPr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Importancia relativa</c:v>
                </c:pt>
              </c:strCache>
            </c:strRef>
          </c:tx>
          <c:dPt>
            <c:idx val="0"/>
            <c:spPr>
              <a:solidFill>
                <a:srgbClr val="6B2D8F"/>
              </a:solidFill>
            </c:spPr>
          </c:dPt>
          <c:dPt>
            <c:idx val="1"/>
            <c:spPr>
              <a:solidFill>
                <a:srgbClr val="4A90A4"/>
              </a:solidFill>
            </c:spPr>
          </c:dPt>
          <c:dPt>
            <c:idx val="2"/>
            <c:spPr>
              <a:solidFill>
                <a:srgbClr val="C490D1"/>
              </a:solidFill>
            </c:spPr>
          </c:dPt>
          <c:dPt>
            <c:idx val="3"/>
            <c:spPr>
              <a:solidFill>
                <a:srgbClr val="8048AD"/>
              </a:solidFill>
            </c:spPr>
          </c:dPt>
          <c:cat>
            <c:strRef>
              <c:f>Sheet1!$A$2:$A$5</c:f>
              <c:strCache>
                <c:ptCount val="4"/>
                <c:pt idx="0">
                  <c:v>Factibilidad</c:v>
                </c:pt>
                <c:pt idx="1">
                  <c:v>Vulnerabilidad</c:v>
                </c:pt>
                <c:pt idx="2">
                  <c:v>Trascendencia</c:v>
                </c:pt>
                <c:pt idx="3">
                  <c:v>Magnitud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75</c:v>
                </c:pt>
                <c:pt idx="2">
                  <c:v>90</c:v>
                </c:pt>
                <c:pt idx="3">
                  <c:v>85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Gridlines>
          <c:spPr>
            <a:ln w="12700">
              <a:solidFill>
                <a:srgbClr val="F2F2F2">
                  <a:alpha val="5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r>
                  <a:rPr sz="1050">
                    <a:solidFill>
                      <a:srgbClr val="7B3F94"/>
                    </a:solidFill>
                    <a:latin typeface="Segoe UI"/>
                  </a:rPr>
                  <a:t>Criterios de Priorización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975">
                <a:solidFill>
                  <a:srgbClr val="333333"/>
                </a:solidFill>
                <a:latin typeface="Segoe UI"/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</c:scaling>
        <c:delete val="0"/>
        <c:axPos val="b"/>
        <c:title>
          <c:tx>
            <c:rich>
              <a:bodyPr/>
              <a:lstStyle/>
              <a:p>
                <a:r>
                  <a:rPr sz="1050">
                    <a:solidFill>
                      <a:srgbClr val="7B3F94"/>
                    </a:solidFill>
                    <a:latin typeface="Segoe UI"/>
                  </a:rPr>
                  <a:t>Importancia (%)</a:t>
                </a:r>
              </a:p>
            </c:rich>
          </c:tx>
          <c:layout/>
          <c:overlay val="0"/>
        </c:title>
        <c:numFmt formatCode="0&quot;%&quot;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rgbClr val="666666"/>
                </a:solidFill>
                <a:latin typeface="Segoe UI"/>
              </a:defRPr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</c:chartSpace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gradFill rotWithShape="1">
          <a:gsLst>
            <a:gs pos="0">
              <a:srgbClr val="DEF5FE"/>
            </a:gs>
            <a:gs pos="100000">
              <a:srgbClr val="E8D4F0"/>
            </a:gs>
          </a:gsLst>
          <a:lin scaled="0" ang="540000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055" y="2128963"/>
            <a:ext cx="609584" cy="5213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1315" y="2955057"/>
            <a:ext cx="7309064" cy="1234349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3695" b="1" i="0">
                <a:solidFill>
                  <a:srgbClr val="7B3F94"/>
                </a:solidFill>
                <a:latin typeface="Microsoft YaHei"/>
              </a:rPr>
              <a:t>Diagnóstico de Salud de la Comunidad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9594" y="4414131"/>
            <a:ext cx="6012357" cy="333366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899" b="1" i="1">
                <a:solidFill>
                  <a:srgbClr val="666666"/>
                </a:solidFill>
                <a:latin typeface="Microsoft YaHei"/>
              </a:rPr>
              <a:t>Evaluación y Análisis para la Salud Pública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6462" y="6370577"/>
            <a:ext cx="1978769" cy="171445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992" b="0" i="0">
                <a:solidFill>
                  <a:srgbClr val="777777"/>
                </a:solidFill>
                <a:latin typeface="Microsoft YaHei"/>
              </a:rPr>
              <a:t>Presentación Educativa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0990" y="295267"/>
            <a:ext cx="2790606" cy="552436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167" b="1" i="0">
                <a:solidFill>
                  <a:srgbClr val="7B3F94"/>
                </a:solidFill>
                <a:latin typeface="Montserrat"/>
              </a:rPr>
              <a:t>Referencias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990" y="1177201"/>
            <a:ext cx="11388043" cy="693819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139" b="1" i="0">
                <a:solidFill>
                  <a:srgbClr val="7B3F94"/>
                </a:solidFill>
                <a:latin typeface="Microsoft YaHei"/>
              </a:rPr>
              <a:t>Indicadores comunes para la Evaluación de Estrategias de Salud Comunitaria:</a:t>
            </a:r>
            <a:r>
              <a:t> </a:t>
            </a:r>
            <a:r>
              <a:rPr sz="1191" b="0" i="0">
                <a:solidFill>
                  <a:srgbClr val="333333"/>
                </a:solidFill>
                <a:latin typeface="Montserrat"/>
              </a:rPr>
              <a:t>https://www.sanidad.gob.es/areas/promocionPrevencion/entornosSaludables/saludComunitaria/documentosTecnicos/indicadoresEvaluacionEstrategiasSaludComunitaria.htm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990" y="2146494"/>
            <a:ext cx="7602396" cy="446919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139" b="1" i="0">
                <a:solidFill>
                  <a:srgbClr val="7B3F94"/>
                </a:solidFill>
                <a:latin typeface="Microsoft YaHei"/>
              </a:rPr>
              <a:t>Evaluación de necesidades de salud comunitaria:</a:t>
            </a:r>
            <a:r>
              <a:t> </a:t>
            </a:r>
            <a:r>
              <a:rPr sz="1191" b="0" i="0">
                <a:solidFill>
                  <a:srgbClr val="333333"/>
                </a:solidFill>
                <a:latin typeface="Montserrat"/>
              </a:rPr>
              <a:t>https://mlkch.org/sites/default/files/2020-08/MLKCH_CHNA_Espa%C3%B1ol_2020_FINAL_comp.pdf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2" y="1368589"/>
            <a:ext cx="60869" cy="60869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2" y="2663807"/>
            <a:ext cx="60869" cy="60869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2" y="3959026"/>
            <a:ext cx="60869" cy="60869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2" y="5254245"/>
            <a:ext cx="60869" cy="60869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437" y="1288372"/>
            <a:ext cx="5143371" cy="4762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792" y="264758"/>
            <a:ext cx="8692684" cy="447663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2533" b="1" i="0">
                <a:solidFill>
                  <a:srgbClr val="7B3F94"/>
                </a:solidFill>
                <a:latin typeface="Microsoft YaHei"/>
              </a:rPr>
              <a:t>¿Qué es el Diagnóstico de Salud Comunitaria?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548" y="1311440"/>
            <a:ext cx="982241" cy="22859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66" b="1" i="0">
                <a:solidFill>
                  <a:srgbClr val="7B3F94"/>
                </a:solidFill>
                <a:latin typeface="Microsoft YaHei"/>
              </a:rPr>
              <a:t>Definición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548" y="1631413"/>
            <a:ext cx="4640196" cy="77716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23" b="0" i="0">
                <a:solidFill>
                  <a:srgbClr val="333333"/>
                </a:solidFill>
                <a:latin typeface="Microsoft YaHei"/>
              </a:rPr>
              <a:t>Proceso de análisis de la situación de salud de una comunidad para identificar necesidades y recursos disponibles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548" y="2606659"/>
            <a:ext cx="1703741" cy="22859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66" b="1" i="0">
                <a:solidFill>
                  <a:srgbClr val="7B3F94"/>
                </a:solidFill>
                <a:latin typeface="Montserrat"/>
              </a:rPr>
              <a:t>Objetivo principal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548" y="2926631"/>
            <a:ext cx="5224629" cy="77716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23" b="0" i="0">
                <a:solidFill>
                  <a:srgbClr val="333333"/>
                </a:solidFill>
                <a:latin typeface="Microsoft YaHei"/>
              </a:rPr>
              <a:t>Obtener información objetiva sobre condiciones de salud para planificar intervenciones efectivas basadas en evidencia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548" y="3901878"/>
            <a:ext cx="2392352" cy="22859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66" b="1" i="0">
                <a:solidFill>
                  <a:srgbClr val="7B3F94"/>
                </a:solidFill>
                <a:latin typeface="Montserrat"/>
              </a:rPr>
              <a:t>Componentes esenciales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548" y="4221850"/>
            <a:ext cx="4797056" cy="77716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23" b="0" i="0">
                <a:solidFill>
                  <a:srgbClr val="333333"/>
                </a:solidFill>
                <a:latin typeface="Microsoft YaHei"/>
              </a:rPr>
              <a:t>Recopilación de datos cuantitativos y cualitativos, participación comunitaria, análisis de determinantes sociales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548" y="5197096"/>
            <a:ext cx="887291" cy="22859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266" b="1" i="0">
                <a:solidFill>
                  <a:srgbClr val="7B3F94"/>
                </a:solidFill>
                <a:latin typeface="Montserrat"/>
              </a:rPr>
              <a:t>Finalidad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548" y="5517069"/>
            <a:ext cx="5238023" cy="502877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23" b="0" i="0">
                <a:solidFill>
                  <a:srgbClr val="333333"/>
                </a:solidFill>
                <a:latin typeface="Microsoft YaHei"/>
              </a:rPr>
              <a:t>Base para diseñar programas de salud pública adaptados a las necesidades reales de la población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0" y="1685138"/>
            <a:ext cx="2685982" cy="4571885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25" y="1898404"/>
            <a:ext cx="251364" cy="335152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567" y="1685138"/>
            <a:ext cx="2685982" cy="4571885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966" y="1898446"/>
            <a:ext cx="293184" cy="335067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144" y="1685138"/>
            <a:ext cx="2685982" cy="4571885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559" y="1919351"/>
            <a:ext cx="335152" cy="293258"/>
          </a:xfrm>
          <a:prstGeom prst="rect">
            <a:avLst/>
          </a:prstGeom>
        </p:spPr>
      </p:pic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721" y="1685138"/>
            <a:ext cx="2685982" cy="4571885"/>
          </a:xfrm>
          <a:prstGeom prst="rect">
            <a:avLst/>
          </a:prstGeom>
        </p:spPr>
      </p:pic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8168" y="1898404"/>
            <a:ext cx="418940" cy="335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1434" y="295267"/>
            <a:ext cx="7908677" cy="47623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2744" b="1" i="0">
                <a:solidFill>
                  <a:srgbClr val="7B3F94"/>
                </a:solidFill>
                <a:latin typeface="Microsoft YaHei"/>
              </a:rPr>
              <a:t>Proceso Metodológico del Diagnóstico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15528" y="921074"/>
            <a:ext cx="8160488" cy="51537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371" b="1" i="1">
                <a:solidFill>
                  <a:srgbClr val="666666"/>
                </a:solidFill>
                <a:latin typeface="Microsoft YaHei"/>
              </a:rPr>
              <a:t>El diagnóstico comunitario sigue un proceso estructurado desde la planificación hasta la socialización de resultados.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2486" y="2408871"/>
            <a:ext cx="1342842" cy="238119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371" b="1" i="0">
                <a:solidFill>
                  <a:srgbClr val="7B3F94"/>
                </a:solidFill>
                <a:latin typeface="Microsoft YaHei"/>
              </a:rPr>
              <a:t>Planificación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746" y="2782421"/>
            <a:ext cx="2099763" cy="115011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158" b="0" i="0">
                <a:solidFill>
                  <a:srgbClr val="333333"/>
                </a:solidFill>
                <a:latin typeface="Montserrat"/>
              </a:rPr>
              <a:t>Definir objetivos, delimitar comunidad, conformar equipo multidisciplinario, establecer cronograma y recursos necesarios.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20143" y="2408871"/>
            <a:ext cx="2236681" cy="238119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371" b="1" i="0">
                <a:solidFill>
                  <a:srgbClr val="7B3F94"/>
                </a:solidFill>
                <a:latin typeface="Microsoft YaHei"/>
              </a:rPr>
              <a:t>Recolección de Datos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78323" y="2782421"/>
            <a:ext cx="2109437" cy="1390019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158" b="0" i="0">
                <a:solidFill>
                  <a:srgbClr val="333333"/>
                </a:solidFill>
                <a:latin typeface="Microsoft YaHei"/>
              </a:rPr>
              <a:t>Fuentes primarias (encuestas, entrevistas, grupos focales) y secundarias (estadísticas vitales, registros sanitarios, censos).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09311" y="2408871"/>
            <a:ext cx="1487648" cy="495585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371" b="1" i="0">
                <a:solidFill>
                  <a:srgbClr val="7B3F94"/>
                </a:solidFill>
                <a:latin typeface="Microsoft YaHei"/>
              </a:rPr>
              <a:t>Análisis e Interpretación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2901" y="3039887"/>
            <a:ext cx="2217483" cy="162992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158" b="0" i="0">
                <a:solidFill>
                  <a:srgbClr val="333333"/>
                </a:solidFill>
                <a:latin typeface="Microsoft YaHei"/>
              </a:rPr>
              <a:t>Procesamiento de información, identificación de patrones, priorización de problemas mediante criterios de magnitud, trascendencia y vulnerabilidad.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94282" y="2408871"/>
            <a:ext cx="1346712" cy="238119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1371" b="1" i="0">
                <a:solidFill>
                  <a:srgbClr val="7B3F94"/>
                </a:solidFill>
                <a:latin typeface="Microsoft YaHei"/>
              </a:rPr>
              <a:t>Socialización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07478" y="2782421"/>
            <a:ext cx="2301271" cy="91021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158" b="0" i="0">
                <a:solidFill>
                  <a:srgbClr val="333333"/>
                </a:solidFill>
                <a:latin typeface="Microsoft YaHei"/>
              </a:rPr>
              <a:t>Presentación de resultados a la comunidad y autoridades, construcción participativa de plan de acción.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" name="Group 1"/>
          <p:cNvGrpSpPr/>
          <p:nvPr/>
        </p:nvGrpSpPr>
        <p:grpSpPr>
          <a:xfrm>
            <a:off x="380990" y="1081953"/>
            <a:ext cx="5524361" cy="1176456"/>
            <a:chOff x="380990" y="1081953"/>
            <a:chExt cx="5524361" cy="1176456"/>
          </a:xfrm>
        </p:grpSpPr>
        <p:sp>
          <p:nvSpPr>
            <p:cNvPr id="3" name="Rectangle 2"/>
            <p:cNvSpPr/>
            <p:nvPr/>
          </p:nvSpPr>
          <p:spPr>
            <a:xfrm>
              <a:off x="380990" y="1081953"/>
              <a:ext cx="5524361" cy="117645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0990" y="1081953"/>
              <a:ext cx="5495705" cy="1149817"/>
            </a:xfrm>
            <a:prstGeom prst="rect">
              <a:avLst/>
            </a:prstGeom>
            <a:noFill/>
          </p:spPr>
          <p:txBody>
            <a:bodyPr wrap="square" lIns="0" rIns="0" t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77" b="1" i="0">
                  <a:solidFill>
                    <a:srgbClr val="7B3F94"/>
                  </a:solidFill>
                  <a:latin typeface="Microsoft YaHei"/>
                </a:rPr>
                <a:t>Indicadores Demográficos</a:t>
              </a:r>
            </a:p>
            <a:p>
              <a:pPr algn="l">
                <a:lnSpc>
                  <a:spcPct val="100000"/>
                </a:lnSpc>
                <a:spcBef>
                  <a:spcPts val="834"/>
                </a:spcBef>
                <a:spcAft>
                  <a:spcPts val="0"/>
                </a:spcAft>
              </a:pPr>
              <a:r>
                <a:rPr sz="1323" b="0" i="0">
                  <a:solidFill>
                    <a:srgbClr val="333333"/>
                  </a:solidFill>
                  <a:latin typeface="Montserrat"/>
                </a:rPr>
                <a:t>Estructura poblacional por edad y sexo, tasa de natalidad,</a:t>
              </a:r>
            </a:p>
            <a:p>
              <a:pPr algn="l">
                <a:lnSpc>
                  <a:spcPct val="100000"/>
                </a:lnSpc>
                <a:spcBef>
                  <a:spcPts val="359"/>
                </a:spcBef>
                <a:spcAft>
                  <a:spcPts val="0"/>
                </a:spcAft>
              </a:pPr>
              <a:r>
                <a:rPr sz="1323" b="0" i="0">
                  <a:solidFill>
                    <a:srgbClr val="333333"/>
                  </a:solidFill>
                  <a:latin typeface="Microsoft YaHei"/>
                </a:rPr>
                <a:t>tasa de crecimiento, densidad poblacional, distribución</a:t>
              </a:r>
            </a:p>
            <a:p>
              <a:pPr algn="l">
                <a:lnSpc>
                  <a:spcPct val="100000"/>
                </a:lnSpc>
                <a:spcBef>
                  <a:spcPts val="359"/>
                </a:spcBef>
                <a:spcAft>
                  <a:spcPts val="0"/>
                </a:spcAft>
              </a:pPr>
              <a:r>
                <a:rPr sz="1323" b="0" i="0">
                  <a:solidFill>
                    <a:srgbClr val="333333"/>
                  </a:solidFill>
                  <a:latin typeface="Montserrat"/>
                </a:rPr>
                <a:t>urbano-rural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0990" y="2441166"/>
            <a:ext cx="5709008" cy="1176456"/>
            <a:chOff x="380990" y="2441166"/>
            <a:chExt cx="5709008" cy="1176456"/>
          </a:xfrm>
        </p:grpSpPr>
        <p:sp>
          <p:nvSpPr>
            <p:cNvPr id="6" name="Rectangle 5"/>
            <p:cNvSpPr/>
            <p:nvPr/>
          </p:nvSpPr>
          <p:spPr>
            <a:xfrm>
              <a:off x="380990" y="2441166"/>
              <a:ext cx="5524361" cy="117645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0990" y="2441166"/>
              <a:ext cx="5709008" cy="1149817"/>
            </a:xfrm>
            <a:prstGeom prst="rect">
              <a:avLst/>
            </a:prstGeom>
            <a:noFill/>
          </p:spPr>
          <p:txBody>
            <a:bodyPr wrap="square" lIns="0" rIns="0" t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77" b="1" i="0">
                  <a:solidFill>
                    <a:srgbClr val="7B3F94"/>
                  </a:solidFill>
                  <a:latin typeface="Montserrat"/>
                </a:rPr>
                <a:t>Indicadores de Morbimortalidad</a:t>
              </a:r>
            </a:p>
            <a:p>
              <a:pPr algn="l">
                <a:lnSpc>
                  <a:spcPct val="100000"/>
                </a:lnSpc>
                <a:spcBef>
                  <a:spcPts val="834"/>
                </a:spcBef>
                <a:spcAft>
                  <a:spcPts val="0"/>
                </a:spcAft>
              </a:pPr>
              <a:r>
                <a:rPr sz="1323" b="0" i="0">
                  <a:solidFill>
                    <a:srgbClr val="333333"/>
                  </a:solidFill>
                  <a:latin typeface="Montserrat"/>
                </a:rPr>
                <a:t>Prevalencia e incidencia de enfermedades prioritarias, tasas</a:t>
              </a:r>
            </a:p>
            <a:p>
              <a:pPr algn="l">
                <a:lnSpc>
                  <a:spcPct val="100000"/>
                </a:lnSpc>
                <a:spcBef>
                  <a:spcPts val="359"/>
                </a:spcBef>
                <a:spcAft>
                  <a:spcPts val="0"/>
                </a:spcAft>
              </a:pPr>
              <a:r>
                <a:rPr sz="1323" b="0" i="0">
                  <a:solidFill>
                    <a:srgbClr val="333333"/>
                  </a:solidFill>
                  <a:latin typeface="Microsoft YaHei"/>
                </a:rPr>
                <a:t>de mortalidad general e infantil, esperanza de vida, años de</a:t>
              </a:r>
            </a:p>
            <a:p>
              <a:pPr algn="l">
                <a:lnSpc>
                  <a:spcPct val="100000"/>
                </a:lnSpc>
                <a:spcBef>
                  <a:spcPts val="359"/>
                </a:spcBef>
                <a:spcAft>
                  <a:spcPts val="0"/>
                </a:spcAft>
              </a:pPr>
              <a:r>
                <a:rPr sz="1323" b="0" i="0">
                  <a:solidFill>
                    <a:srgbClr val="333333"/>
                  </a:solidFill>
                  <a:latin typeface="Montserrat"/>
                </a:rPr>
                <a:t>vida saludable perdidos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10144" y="1081953"/>
            <a:ext cx="5641970" cy="902173"/>
            <a:chOff x="6210144" y="1081953"/>
            <a:chExt cx="5641970" cy="902173"/>
          </a:xfrm>
        </p:grpSpPr>
        <p:sp>
          <p:nvSpPr>
            <p:cNvPr id="9" name="Rectangle 8"/>
            <p:cNvSpPr/>
            <p:nvPr/>
          </p:nvSpPr>
          <p:spPr>
            <a:xfrm>
              <a:off x="6210144" y="1081953"/>
              <a:ext cx="5524361" cy="90217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10144" y="1081953"/>
              <a:ext cx="5641970" cy="875533"/>
            </a:xfrm>
            <a:prstGeom prst="rect">
              <a:avLst/>
            </a:prstGeom>
            <a:noFill/>
          </p:spPr>
          <p:txBody>
            <a:bodyPr wrap="square" lIns="0" rIns="0" t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77" b="1" i="0">
                  <a:solidFill>
                    <a:srgbClr val="7B3F94"/>
                  </a:solidFill>
                  <a:latin typeface="Montserrat"/>
                </a:rPr>
                <a:t>Determinantes Sociales</a:t>
              </a:r>
            </a:p>
            <a:p>
              <a:pPr algn="l">
                <a:lnSpc>
                  <a:spcPct val="100000"/>
                </a:lnSpc>
                <a:spcBef>
                  <a:spcPts val="834"/>
                </a:spcBef>
                <a:spcAft>
                  <a:spcPts val="0"/>
                </a:spcAft>
              </a:pPr>
              <a:r>
                <a:rPr sz="1323" b="0" i="0">
                  <a:solidFill>
                    <a:srgbClr val="333333"/>
                  </a:solidFill>
                  <a:latin typeface="Montserrat"/>
                </a:rPr>
                <a:t>Nivel educativo, condiciones de vivienda, acceso a servicios</a:t>
              </a:r>
            </a:p>
            <a:p>
              <a:pPr algn="l">
                <a:lnSpc>
                  <a:spcPct val="100000"/>
                </a:lnSpc>
                <a:spcBef>
                  <a:spcPts val="359"/>
                </a:spcBef>
                <a:spcAft>
                  <a:spcPts val="0"/>
                </a:spcAft>
              </a:pPr>
              <a:r>
                <a:rPr sz="1323" b="0" i="0">
                  <a:solidFill>
                    <a:srgbClr val="333333"/>
                  </a:solidFill>
                  <a:latin typeface="Microsoft YaHei"/>
                </a:rPr>
                <a:t>básicos, empleo, seguridad alimentaria, cohesión social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10144" y="2166883"/>
            <a:ext cx="5524361" cy="902173"/>
            <a:chOff x="6210144" y="2166883"/>
            <a:chExt cx="5524361" cy="902173"/>
          </a:xfrm>
        </p:grpSpPr>
        <p:sp>
          <p:nvSpPr>
            <p:cNvPr id="12" name="Rectangle 11"/>
            <p:cNvSpPr/>
            <p:nvPr/>
          </p:nvSpPr>
          <p:spPr>
            <a:xfrm>
              <a:off x="6210144" y="2166883"/>
              <a:ext cx="5524361" cy="90217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10144" y="2166883"/>
              <a:ext cx="5244586" cy="875533"/>
            </a:xfrm>
            <a:prstGeom prst="rect">
              <a:avLst/>
            </a:prstGeom>
            <a:noFill/>
          </p:spPr>
          <p:txBody>
            <a:bodyPr wrap="square" lIns="0" rIns="0" t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77" b="1" i="0">
                  <a:solidFill>
                    <a:srgbClr val="7B3F94"/>
                  </a:solidFill>
                  <a:latin typeface="Montserrat"/>
                </a:rPr>
                <a:t>Indicadores de Servicios</a:t>
              </a:r>
            </a:p>
            <a:p>
              <a:pPr algn="l">
                <a:lnSpc>
                  <a:spcPct val="100000"/>
                </a:lnSpc>
                <a:spcBef>
                  <a:spcPts val="834"/>
                </a:spcBef>
                <a:spcAft>
                  <a:spcPts val="0"/>
                </a:spcAft>
              </a:pPr>
              <a:r>
                <a:rPr sz="1323" b="0" i="0">
                  <a:solidFill>
                    <a:srgbClr val="333333"/>
                  </a:solidFill>
                  <a:latin typeface="Montserrat"/>
                </a:rPr>
                <a:t>Cobertura vacunal, accesibilidad a servicios de salud,</a:t>
              </a:r>
            </a:p>
            <a:p>
              <a:pPr algn="l">
                <a:lnSpc>
                  <a:spcPct val="100000"/>
                </a:lnSpc>
                <a:spcBef>
                  <a:spcPts val="359"/>
                </a:spcBef>
                <a:spcAft>
                  <a:spcPts val="0"/>
                </a:spcAft>
              </a:pPr>
              <a:r>
                <a:rPr sz="1323" b="0" i="0">
                  <a:solidFill>
                    <a:srgbClr val="333333"/>
                  </a:solidFill>
                  <a:latin typeface="Microsoft YaHei"/>
                </a:rPr>
                <a:t>satisfacción del usuario, recursos sanitarios disponibles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0990" y="295267"/>
            <a:ext cx="9963644" cy="552436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167" b="1" i="0">
                <a:solidFill>
                  <a:srgbClr val="7B3F94"/>
                </a:solidFill>
                <a:latin typeface="Microsoft YaHei"/>
              </a:rPr>
              <a:t>Principales Indicadores para la Evaluación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0" y="2103037"/>
            <a:ext cx="5143371" cy="3428914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154" y="1710141"/>
            <a:ext cx="137067" cy="182756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150" y="3038845"/>
            <a:ext cx="228437" cy="182756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162" y="4104717"/>
            <a:ext cx="205544" cy="159853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154" y="5147687"/>
            <a:ext cx="137067" cy="1827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990" y="295267"/>
            <a:ext cx="11309910" cy="552436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167" b="1" i="0">
                <a:solidFill>
                  <a:srgbClr val="7B3F94"/>
                </a:solidFill>
                <a:latin typeface="Microsoft YaHei"/>
              </a:rPr>
              <a:t>Herramientas para la Obtención de Información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2419" y="1662815"/>
            <a:ext cx="2923357" cy="266693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77" b="1" i="0">
                <a:solidFill>
                  <a:srgbClr val="7B3F94"/>
                </a:solidFill>
                <a:latin typeface="Montserrat"/>
              </a:rPr>
              <a:t>Encuestas y Cuestionarios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8108" y="2004962"/>
            <a:ext cx="5644314" cy="77716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23" b="0" i="0">
                <a:solidFill>
                  <a:srgbClr val="333333"/>
                </a:solidFill>
                <a:latin typeface="Microsoft YaHei"/>
              </a:rPr>
              <a:t>Instrumentos estructurados para recopilar datos cuantitativos sobre condiciones de salud, hábitos y percepciones de la población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33797" y="2991519"/>
            <a:ext cx="3198682" cy="266693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77" b="1" i="0">
                <a:solidFill>
                  <a:srgbClr val="7B3F94"/>
                </a:solidFill>
                <a:latin typeface="Montserrat"/>
              </a:rPr>
              <a:t>Entrevistas y Grupos Focales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8108" y="3333666"/>
            <a:ext cx="4956745" cy="502877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23" b="0" i="0">
                <a:solidFill>
                  <a:srgbClr val="333333"/>
                </a:solidFill>
                <a:latin typeface="Microsoft YaHei"/>
              </a:rPr>
              <a:t>Métodos cualitativos que profundizan en experiencias, creencias y necesidades sentidas por la comunidad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0878" y="4045940"/>
            <a:ext cx="2275376" cy="266693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77" b="1" i="0">
                <a:solidFill>
                  <a:srgbClr val="7B3F94"/>
                </a:solidFill>
                <a:latin typeface="Microsoft YaHei"/>
              </a:rPr>
              <a:t>Observación Directa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8108" y="4388087"/>
            <a:ext cx="5648183" cy="502877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23" b="0" i="0">
                <a:solidFill>
                  <a:srgbClr val="333333"/>
                </a:solidFill>
                <a:latin typeface="Microsoft YaHei"/>
              </a:rPr>
              <a:t>Evaluación in situ de condiciones ambientales, infraestructura sanitaria, riesgos visibles en el territorio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2419" y="5100361"/>
            <a:ext cx="2385506" cy="266693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77" b="1" i="0">
                <a:solidFill>
                  <a:srgbClr val="7B3F94"/>
                </a:solidFill>
                <a:latin typeface="Microsoft YaHei"/>
              </a:rPr>
              <a:t>Revisión Documental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8108" y="5442508"/>
            <a:ext cx="5544006" cy="502877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23" b="0" i="0">
                <a:solidFill>
                  <a:srgbClr val="333333"/>
                </a:solidFill>
                <a:latin typeface="Microsoft YaHei"/>
              </a:rPr>
              <a:t>Análisis de estadísticas vitales, registros hospitalarios, censos, informes previos de salud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8" y="1411748"/>
            <a:ext cx="10477237" cy="959619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8" y="2767538"/>
            <a:ext cx="91378" cy="91378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8" y="3562856"/>
            <a:ext cx="91378" cy="91378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8" y="4358173"/>
            <a:ext cx="91378" cy="91378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8" y="5427774"/>
            <a:ext cx="91378" cy="91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990" y="295267"/>
            <a:ext cx="10457444" cy="552436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167" b="1" i="0">
                <a:solidFill>
                  <a:srgbClr val="7B3F94"/>
                </a:solidFill>
                <a:latin typeface="Microsoft YaHei"/>
              </a:rPr>
              <a:t>Participación Comunitaria en el Diagnóstico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921" y="1623078"/>
            <a:ext cx="9866611" cy="53517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71" b="1" i="0">
                <a:solidFill>
                  <a:srgbClr val="7B3F94"/>
                </a:solidFill>
                <a:latin typeface="Microsoft YaHei"/>
              </a:rPr>
              <a:t>La participación activa de la comunidad garantiza que el diagnóstico refleje las necesidades reales y facilita la implementación de soluciones.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1002" y="2676160"/>
            <a:ext cx="2505905" cy="266693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77" b="1" i="0">
                <a:solidFill>
                  <a:srgbClr val="7B3F94"/>
                </a:solidFill>
                <a:latin typeface="Montserrat"/>
              </a:rPr>
              <a:t>Principio fundamental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1002" y="3033487"/>
            <a:ext cx="9830000" cy="22859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23" b="0" i="0">
                <a:solidFill>
                  <a:srgbClr val="333333"/>
                </a:solidFill>
                <a:latin typeface="Montserrat"/>
              </a:rPr>
              <a:t>La comunidad no es objeto de estudio sino sujeto activo que aporta conocimiento local y experiencia vivida.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1002" y="3471477"/>
            <a:ext cx="2682708" cy="266693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77" b="1" i="0">
                <a:solidFill>
                  <a:srgbClr val="7B3F94"/>
                </a:solidFill>
                <a:latin typeface="Microsoft YaHei"/>
              </a:rPr>
              <a:t>Niveles de participación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1002" y="3828805"/>
            <a:ext cx="10060083" cy="22859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23" b="0" i="0">
                <a:solidFill>
                  <a:srgbClr val="333333"/>
                </a:solidFill>
                <a:latin typeface="Microsoft YaHei"/>
              </a:rPr>
              <a:t>Desde consulta básica hasta empoderamiento para decisiones sobre prioridades y estrategias de intervención.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1002" y="4266795"/>
            <a:ext cx="1170206" cy="266693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77" b="1" i="0">
                <a:solidFill>
                  <a:srgbClr val="7B3F94"/>
                </a:solidFill>
                <a:latin typeface="Montserrat"/>
              </a:rPr>
              <a:t>Beneficios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1002" y="4624122"/>
            <a:ext cx="9660936" cy="502877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23" b="0" i="0">
                <a:solidFill>
                  <a:srgbClr val="333333"/>
                </a:solidFill>
                <a:latin typeface="Microsoft YaHei"/>
              </a:rPr>
              <a:t>Mayor validez de datos, identificación de necesidades sentidas, apropiación comunitaria, sostenibilidad de intervenciones futuras.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1002" y="5336396"/>
            <a:ext cx="1245511" cy="266693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77" b="1" i="0">
                <a:solidFill>
                  <a:srgbClr val="7B3F94"/>
                </a:solidFill>
                <a:latin typeface="Montserrat"/>
              </a:rPr>
              <a:t>Estrategias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1002" y="5693723"/>
            <a:ext cx="10123482" cy="502877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23" b="0" i="0">
                <a:solidFill>
                  <a:srgbClr val="333333"/>
                </a:solidFill>
                <a:latin typeface="Microsoft YaHei"/>
              </a:rPr>
              <a:t>Mapeo participativo, asambleas comunitarias, comités de salud, diagnóstico participativo rápido, investigación-acción participativa.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" name="Group 2"/>
          <p:cNvGrpSpPr/>
          <p:nvPr/>
        </p:nvGrpSpPr>
        <p:grpSpPr>
          <a:xfrm>
            <a:off x="6172045" y="1650909"/>
            <a:ext cx="5714752" cy="805884"/>
            <a:chOff x="6172045" y="1650909"/>
            <a:chExt cx="5714752" cy="805884"/>
          </a:xfrm>
        </p:grpSpPr>
        <p:sp>
          <p:nvSpPr>
            <p:cNvPr id="4" name="Rectangle 3"/>
            <p:cNvSpPr/>
            <p:nvPr/>
          </p:nvSpPr>
          <p:spPr>
            <a:xfrm>
              <a:off x="6172045" y="1650909"/>
              <a:ext cx="5524361" cy="8058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85310" y="1660433"/>
              <a:ext cx="5501487" cy="764064"/>
            </a:xfrm>
            <a:prstGeom prst="rect">
              <a:avLst/>
            </a:prstGeom>
            <a:noFill/>
          </p:spPr>
          <p:txBody>
            <a:bodyPr wrap="square" lIns="0" rIns="0" t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371" b="1" i="0">
                  <a:solidFill>
                    <a:srgbClr val="7B3F94"/>
                  </a:solidFill>
                  <a:latin typeface="Montserrat"/>
                </a:rPr>
                <a:t>Magnitud</a:t>
              </a:r>
            </a:p>
            <a:p>
              <a:pPr algn="l">
                <a:lnSpc>
                  <a:spcPct val="100000"/>
                </a:lnSpc>
                <a:spcBef>
                  <a:spcPts val="587"/>
                </a:spcBef>
                <a:spcAft>
                  <a:spcPts val="0"/>
                </a:spcAft>
              </a:pPr>
              <a:r>
                <a:rPr sz="1213" b="0" i="0">
                  <a:solidFill>
                    <a:srgbClr val="333333"/>
                  </a:solidFill>
                  <a:latin typeface="Microsoft YaHei"/>
                </a:rPr>
                <a:t>Frecuencia del problema en la población, número de personas</a:t>
              </a:r>
            </a:p>
            <a:p>
              <a:pPr algn="l">
                <a:lnSpc>
                  <a:spcPct val="100000"/>
                </a:lnSpc>
                <a:spcBef>
                  <a:spcPts val="404"/>
                </a:spcBef>
                <a:spcAft>
                  <a:spcPts val="0"/>
                </a:spcAft>
              </a:pPr>
              <a:r>
                <a:rPr sz="1213" b="0" i="0">
                  <a:solidFill>
                    <a:srgbClr val="333333"/>
                  </a:solidFill>
                  <a:latin typeface="Montserrat"/>
                </a:rPr>
                <a:t>afectadas, tendencia temporal del indicador</a:t>
              </a:r>
            </a:p>
          </p:txBody>
        </p:sp>
        <p:pic>
          <p:nvPicPr>
            <p:cNvPr id="15" name="Picture 14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045" y="1727107"/>
              <a:ext cx="91378" cy="91378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172045" y="2609189"/>
            <a:ext cx="5524361" cy="805884"/>
            <a:chOff x="6172045" y="2609189"/>
            <a:chExt cx="5524361" cy="805884"/>
          </a:xfrm>
        </p:grpSpPr>
        <p:sp>
          <p:nvSpPr>
            <p:cNvPr id="7" name="Rectangle 6"/>
            <p:cNvSpPr/>
            <p:nvPr/>
          </p:nvSpPr>
          <p:spPr>
            <a:xfrm>
              <a:off x="6172045" y="2609189"/>
              <a:ext cx="5524361" cy="8058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85310" y="2618714"/>
              <a:ext cx="5274746" cy="764064"/>
            </a:xfrm>
            <a:prstGeom prst="rect">
              <a:avLst/>
            </a:prstGeom>
            <a:noFill/>
          </p:spPr>
          <p:txBody>
            <a:bodyPr wrap="square" lIns="0" rIns="0" t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371" b="1" i="0">
                  <a:solidFill>
                    <a:srgbClr val="7B3F94"/>
                  </a:solidFill>
                  <a:latin typeface="Montserrat"/>
                </a:rPr>
                <a:t>Trascendencia</a:t>
              </a:r>
            </a:p>
            <a:p>
              <a:pPr algn="l">
                <a:lnSpc>
                  <a:spcPct val="100000"/>
                </a:lnSpc>
                <a:spcBef>
                  <a:spcPts val="587"/>
                </a:spcBef>
                <a:spcAft>
                  <a:spcPts val="0"/>
                </a:spcAft>
              </a:pPr>
              <a:r>
                <a:rPr sz="1213" b="0" i="0">
                  <a:solidFill>
                    <a:srgbClr val="333333"/>
                  </a:solidFill>
                  <a:latin typeface="Microsoft YaHei"/>
                </a:rPr>
                <a:t>Severidad clínica, impacto social y económico, afectación de</a:t>
              </a:r>
            </a:p>
            <a:p>
              <a:pPr algn="l">
                <a:lnSpc>
                  <a:spcPct val="100000"/>
                </a:lnSpc>
                <a:spcBef>
                  <a:spcPts val="404"/>
                </a:spcBef>
                <a:spcAft>
                  <a:spcPts val="0"/>
                </a:spcAft>
              </a:pPr>
              <a:r>
                <a:rPr sz="1213" b="0" i="0">
                  <a:solidFill>
                    <a:srgbClr val="333333"/>
                  </a:solidFill>
                  <a:latin typeface="Microsoft YaHei"/>
                </a:rPr>
                <a:t>grupos vulnerables, repercusión en calidad de vida</a:t>
              </a:r>
            </a:p>
          </p:txBody>
        </p:sp>
        <p:pic>
          <p:nvPicPr>
            <p:cNvPr id="16" name="Picture 15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045" y="2685387"/>
              <a:ext cx="91378" cy="9137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172045" y="3567469"/>
            <a:ext cx="5541141" cy="805884"/>
            <a:chOff x="6172045" y="3567469"/>
            <a:chExt cx="5541141" cy="805884"/>
          </a:xfrm>
        </p:grpSpPr>
        <p:sp>
          <p:nvSpPr>
            <p:cNvPr id="10" name="Rectangle 9"/>
            <p:cNvSpPr/>
            <p:nvPr/>
          </p:nvSpPr>
          <p:spPr>
            <a:xfrm>
              <a:off x="6172045" y="3567469"/>
              <a:ext cx="5524361" cy="8058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85310" y="3576994"/>
              <a:ext cx="5327876" cy="764064"/>
            </a:xfrm>
            <a:prstGeom prst="rect">
              <a:avLst/>
            </a:prstGeom>
            <a:noFill/>
          </p:spPr>
          <p:txBody>
            <a:bodyPr wrap="square" lIns="0" rIns="0" t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371" b="1" i="0">
                  <a:solidFill>
                    <a:srgbClr val="7B3F94"/>
                  </a:solidFill>
                  <a:latin typeface="Montserrat"/>
                </a:rPr>
                <a:t>Vulnerabilidad</a:t>
              </a:r>
            </a:p>
            <a:p>
              <a:pPr algn="l">
                <a:lnSpc>
                  <a:spcPct val="100000"/>
                </a:lnSpc>
                <a:spcBef>
                  <a:spcPts val="587"/>
                </a:spcBef>
                <a:spcAft>
                  <a:spcPts val="0"/>
                </a:spcAft>
              </a:pPr>
              <a:r>
                <a:rPr sz="1213" b="0" i="0">
                  <a:solidFill>
                    <a:srgbClr val="333333"/>
                  </a:solidFill>
                  <a:latin typeface="Microsoft YaHei"/>
                </a:rPr>
                <a:t>Existencia de intervenciones efectivas, posibilidad técnica de</a:t>
              </a:r>
            </a:p>
            <a:p>
              <a:pPr algn="l">
                <a:lnSpc>
                  <a:spcPct val="100000"/>
                </a:lnSpc>
                <a:spcBef>
                  <a:spcPts val="404"/>
                </a:spcBef>
                <a:spcAft>
                  <a:spcPts val="0"/>
                </a:spcAft>
              </a:pPr>
              <a:r>
                <a:rPr sz="1213" b="0" i="0">
                  <a:solidFill>
                    <a:srgbClr val="333333"/>
                  </a:solidFill>
                  <a:latin typeface="Microsoft YaHei"/>
                </a:rPr>
                <a:t>modificar el problema, evidencia científica disponible</a:t>
              </a:r>
            </a:p>
          </p:txBody>
        </p:sp>
        <p:pic>
          <p:nvPicPr>
            <p:cNvPr id="17" name="Picture 16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045" y="3643667"/>
              <a:ext cx="91378" cy="9137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172045" y="4525750"/>
            <a:ext cx="5639901" cy="1057248"/>
            <a:chOff x="6172045" y="4525750"/>
            <a:chExt cx="5639901" cy="1057248"/>
          </a:xfrm>
        </p:grpSpPr>
        <p:sp>
          <p:nvSpPr>
            <p:cNvPr id="13" name="Rectangle 12"/>
            <p:cNvSpPr/>
            <p:nvPr/>
          </p:nvSpPr>
          <p:spPr>
            <a:xfrm>
              <a:off x="6172045" y="4525750"/>
              <a:ext cx="5524361" cy="105724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85310" y="4535274"/>
              <a:ext cx="5426636" cy="1015428"/>
            </a:xfrm>
            <a:prstGeom prst="rect">
              <a:avLst/>
            </a:prstGeom>
            <a:noFill/>
          </p:spPr>
          <p:txBody>
            <a:bodyPr wrap="square" lIns="0" rIns="0" t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371" b="1" i="0">
                  <a:solidFill>
                    <a:srgbClr val="7B3F94"/>
                  </a:solidFill>
                  <a:latin typeface="Montserrat"/>
                </a:rPr>
                <a:t>Factibilidad</a:t>
              </a:r>
            </a:p>
            <a:p>
              <a:pPr algn="l">
                <a:lnSpc>
                  <a:spcPct val="100000"/>
                </a:lnSpc>
                <a:spcBef>
                  <a:spcPts val="587"/>
                </a:spcBef>
                <a:spcAft>
                  <a:spcPts val="0"/>
                </a:spcAft>
              </a:pPr>
              <a:r>
                <a:rPr sz="1213" b="0" i="0">
                  <a:solidFill>
                    <a:srgbClr val="333333"/>
                  </a:solidFill>
                  <a:latin typeface="Montserrat"/>
                </a:rPr>
                <a:t>Disponibilidad de recursos humanos, materiales y financieros,</a:t>
              </a:r>
            </a:p>
            <a:p>
              <a:pPr algn="l">
                <a:lnSpc>
                  <a:spcPct val="100000"/>
                </a:lnSpc>
                <a:spcBef>
                  <a:spcPts val="404"/>
                </a:spcBef>
                <a:spcAft>
                  <a:spcPts val="0"/>
                </a:spcAft>
              </a:pPr>
              <a:r>
                <a:rPr sz="1213" b="0" i="0">
                  <a:solidFill>
                    <a:srgbClr val="333333"/>
                  </a:solidFill>
                  <a:latin typeface="Microsoft YaHei"/>
                </a:rPr>
                <a:t>aceptabilidad política y social, viabilidad técnica de</a:t>
              </a:r>
            </a:p>
            <a:p>
              <a:pPr algn="l">
                <a:lnSpc>
                  <a:spcPct val="100000"/>
                </a:lnSpc>
                <a:spcBef>
                  <a:spcPts val="404"/>
                </a:spcBef>
                <a:spcAft>
                  <a:spcPts val="0"/>
                </a:spcAft>
              </a:pPr>
              <a:r>
                <a:rPr sz="1213" b="0" i="0">
                  <a:solidFill>
                    <a:srgbClr val="333333"/>
                  </a:solidFill>
                  <a:latin typeface="Microsoft YaHei"/>
                </a:rPr>
                <a:t>implementación</a:t>
              </a:r>
            </a:p>
          </p:txBody>
        </p:sp>
        <p:pic>
          <p:nvPicPr>
            <p:cNvPr id="18" name="Picture 17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045" y="4601948"/>
              <a:ext cx="91378" cy="91378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80990" y="295267"/>
            <a:ext cx="10085680" cy="514337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2955" b="1" i="0">
                <a:solidFill>
                  <a:srgbClr val="7B3F94"/>
                </a:solidFill>
                <a:latin typeface="Montserrat"/>
              </a:rPr>
              <a:t>Criterios para Establecer Prioridades en Salud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86795" y="5320918"/>
            <a:ext cx="2474503" cy="14287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/>
            <a:r>
              <a:rPr sz="827" b="0" i="0">
                <a:solidFill>
                  <a:srgbClr val="777777"/>
                </a:solidFill>
                <a:latin typeface="Microsoft YaHei"/>
              </a:rPr>
              <a:t>Fuente: Ministerio de Sanidad España, 2025</a:t>
            </a:r>
          </a:p>
        </p:txBody>
      </p:sp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380990" y="1770117"/>
          <a:ext cx="5486262" cy="342891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380990" y="295267"/>
            <a:ext cx="8301276" cy="552436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167" b="1" i="0">
                <a:solidFill>
                  <a:srgbClr val="7B3F94"/>
                </a:solidFill>
                <a:latin typeface="Microsoft YaHei"/>
              </a:rPr>
              <a:t>Análisis de Determinantes Sociales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990" y="1698532"/>
            <a:ext cx="3218030" cy="266693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77" b="1" i="0">
                <a:solidFill>
                  <a:srgbClr val="7B3F94"/>
                </a:solidFill>
                <a:latin typeface="Montserrat"/>
              </a:rPr>
              <a:t>Determinantes Estructurales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990" y="2067617"/>
            <a:ext cx="5548173" cy="502877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23" b="0" i="0">
                <a:solidFill>
                  <a:srgbClr val="333333"/>
                </a:solidFill>
                <a:latin typeface="Microsoft YaHei"/>
              </a:rPr>
              <a:t>Nivel socioeconómico, educación, empleo, género, etnicidad, políticas públicas que generan inequidades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990" y="2789415"/>
            <a:ext cx="3093017" cy="266693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77" b="1" i="0">
                <a:solidFill>
                  <a:srgbClr val="7B3F94"/>
                </a:solidFill>
                <a:latin typeface="Montserrat"/>
              </a:rPr>
              <a:t>Determinantes Intermedios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990" y="3158500"/>
            <a:ext cx="5296362" cy="502877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23" b="0" i="0">
                <a:solidFill>
                  <a:srgbClr val="333333"/>
                </a:solidFill>
                <a:latin typeface="Microsoft YaHei"/>
              </a:rPr>
              <a:t>Condiciones de vida y trabajo, disponibilidad de alimentos saludables, vivienda adecuada, ambiente físico seguro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990" y="3880298"/>
            <a:ext cx="4065138" cy="266693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77" b="1" i="0">
                <a:solidFill>
                  <a:srgbClr val="7B3F94"/>
                </a:solidFill>
                <a:latin typeface="Montserrat"/>
              </a:rPr>
              <a:t>Determinantes del Sistema de Salud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990" y="4249383"/>
            <a:ext cx="5361547" cy="502877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23" b="0" i="0">
                <a:solidFill>
                  <a:srgbClr val="333333"/>
                </a:solidFill>
                <a:latin typeface="Microsoft YaHei"/>
              </a:rPr>
              <a:t>Accesibilidad geográfica y económica, calidad de atención, prevención primaria, cobertura universal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990" y="4971181"/>
            <a:ext cx="1758657" cy="266693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477" b="1" i="0">
                <a:solidFill>
                  <a:srgbClr val="7B3F94"/>
                </a:solidFill>
                <a:latin typeface="Microsoft YaHei"/>
              </a:rPr>
              <a:t>Cohesión Social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990" y="5340266"/>
            <a:ext cx="5752658" cy="502877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1323" b="0" i="0">
                <a:solidFill>
                  <a:srgbClr val="333333"/>
                </a:solidFill>
                <a:latin typeface="Microsoft YaHei"/>
              </a:rPr>
              <a:t>Redes de apoyo comunitario, capital social, participación cívica, discriminación y exclusión social</a:t>
            </a:r>
          </a:p>
        </p:txBody>
      </p:sp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6667333" y="2064938"/>
          <a:ext cx="5143371" cy="342891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" name="Group 1"/>
          <p:cNvGrpSpPr/>
          <p:nvPr/>
        </p:nvGrpSpPr>
        <p:grpSpPr>
          <a:xfrm>
            <a:off x="5829154" y="1802263"/>
            <a:ext cx="5618596" cy="822850"/>
            <a:chOff x="5829154" y="1802263"/>
            <a:chExt cx="5618596" cy="822850"/>
          </a:xfrm>
        </p:grpSpPr>
        <p:sp>
          <p:nvSpPr>
            <p:cNvPr id="3" name="Rectangle 2"/>
            <p:cNvSpPr/>
            <p:nvPr/>
          </p:nvSpPr>
          <p:spPr>
            <a:xfrm>
              <a:off x="5829154" y="1802263"/>
              <a:ext cx="5524361" cy="82285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996581" y="1821313"/>
              <a:ext cx="5451169" cy="777161"/>
            </a:xfrm>
            <a:prstGeom prst="rect">
              <a:avLst/>
            </a:prstGeom>
            <a:noFill/>
          </p:spPr>
          <p:txBody>
            <a:bodyPr wrap="square" lIns="0" rIns="0" t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66" b="1" i="0">
                  <a:solidFill>
                    <a:srgbClr val="7B3F94"/>
                  </a:solidFill>
                  <a:latin typeface="Microsoft YaHei"/>
                </a:rPr>
                <a:t>Planificación Sanitaria: </a:t>
              </a:r>
              <a:r>
                <a:rPr sz="1323" b="0" i="0">
                  <a:solidFill>
                    <a:srgbClr val="333333"/>
                  </a:solidFill>
                  <a:latin typeface="Microsoft YaHei"/>
                </a:rPr>
                <a:t>Base científica para diseñar</a:t>
              </a:r>
            </a:p>
            <a:p>
              <a:pPr algn="l">
                <a:lnSpc>
                  <a:spcPct val="100000"/>
                </a:lnSpc>
                <a:spcBef>
                  <a:spcPts val="359"/>
                </a:spcBef>
                <a:spcAft>
                  <a:spcPts val="0"/>
                </a:spcAft>
              </a:pPr>
              <a:r>
                <a:rPr sz="1323" b="0" i="0">
                  <a:solidFill>
                    <a:srgbClr val="333333"/>
                  </a:solidFill>
                  <a:latin typeface="Microsoft YaHei"/>
                </a:rPr>
                <a:t>programas de salud pública alineados con necesidades y</a:t>
              </a:r>
            </a:p>
            <a:p>
              <a:pPr algn="l">
                <a:lnSpc>
                  <a:spcPct val="100000"/>
                </a:lnSpc>
                <a:spcBef>
                  <a:spcPts val="359"/>
                </a:spcBef>
                <a:spcAft>
                  <a:spcPts val="0"/>
                </a:spcAft>
              </a:pPr>
              <a:r>
                <a:rPr sz="1323" b="0" i="0">
                  <a:solidFill>
                    <a:srgbClr val="333333"/>
                  </a:solidFill>
                  <a:latin typeface="Montserrat"/>
                </a:rPr>
                <a:t>prioridades comunitarias</a:t>
              </a:r>
            </a:p>
          </p:txBody>
        </p:sp>
        <p:pic>
          <p:nvPicPr>
            <p:cNvPr id="14" name="Picture 13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9154" y="1893641"/>
              <a:ext cx="60869" cy="6086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829154" y="2762180"/>
            <a:ext cx="5524361" cy="822850"/>
            <a:chOff x="5829154" y="2762180"/>
            <a:chExt cx="5524361" cy="822850"/>
          </a:xfrm>
        </p:grpSpPr>
        <p:sp>
          <p:nvSpPr>
            <p:cNvPr id="6" name="Rectangle 5"/>
            <p:cNvSpPr/>
            <p:nvPr/>
          </p:nvSpPr>
          <p:spPr>
            <a:xfrm>
              <a:off x="5829154" y="2762180"/>
              <a:ext cx="5524361" cy="82285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96581" y="2781230"/>
              <a:ext cx="4922523" cy="777161"/>
            </a:xfrm>
            <a:prstGeom prst="rect">
              <a:avLst/>
            </a:prstGeom>
            <a:noFill/>
          </p:spPr>
          <p:txBody>
            <a:bodyPr wrap="square" lIns="0" rIns="0" t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66" b="1" i="0">
                  <a:solidFill>
                    <a:srgbClr val="7B3F94"/>
                  </a:solidFill>
                  <a:latin typeface="Microsoft YaHei"/>
                </a:rPr>
                <a:t>Asignación de Recursos: </a:t>
              </a:r>
              <a:r>
                <a:rPr sz="1323" b="0" i="0">
                  <a:solidFill>
                    <a:srgbClr val="333333"/>
                  </a:solidFill>
                  <a:latin typeface="Microsoft YaHei"/>
                </a:rPr>
                <a:t>Justificación técnica para</a:t>
              </a:r>
            </a:p>
            <a:p>
              <a:pPr algn="l">
                <a:lnSpc>
                  <a:spcPct val="100000"/>
                </a:lnSpc>
                <a:spcBef>
                  <a:spcPts val="359"/>
                </a:spcBef>
                <a:spcAft>
                  <a:spcPts val="0"/>
                </a:spcAft>
              </a:pPr>
              <a:r>
                <a:rPr sz="1323" b="0" i="0">
                  <a:solidFill>
                    <a:srgbClr val="333333"/>
                  </a:solidFill>
                  <a:latin typeface="Microsoft YaHei"/>
                </a:rPr>
                <a:t>distribución equitativa de presupuesto, personal y</a:t>
              </a:r>
            </a:p>
            <a:p>
              <a:pPr algn="l">
                <a:lnSpc>
                  <a:spcPct val="100000"/>
                </a:lnSpc>
                <a:spcBef>
                  <a:spcPts val="359"/>
                </a:spcBef>
                <a:spcAft>
                  <a:spcPts val="0"/>
                </a:spcAft>
              </a:pPr>
              <a:r>
                <a:rPr sz="1323" b="0" i="0">
                  <a:solidFill>
                    <a:srgbClr val="333333"/>
                  </a:solidFill>
                  <a:latin typeface="Montserrat"/>
                </a:rPr>
                <a:t>equipamiento sanitario</a:t>
              </a:r>
            </a:p>
          </p:txBody>
        </p:sp>
        <p:pic>
          <p:nvPicPr>
            <p:cNvPr id="15" name="Picture 14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9154" y="2853559"/>
              <a:ext cx="60869" cy="6086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829154" y="3722098"/>
            <a:ext cx="5601876" cy="822850"/>
            <a:chOff x="5829154" y="3722098"/>
            <a:chExt cx="5601876" cy="822850"/>
          </a:xfrm>
        </p:grpSpPr>
        <p:sp>
          <p:nvSpPr>
            <p:cNvPr id="9" name="Rectangle 8"/>
            <p:cNvSpPr/>
            <p:nvPr/>
          </p:nvSpPr>
          <p:spPr>
            <a:xfrm>
              <a:off x="5829154" y="3722098"/>
              <a:ext cx="5524361" cy="82285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96581" y="3741147"/>
              <a:ext cx="5434449" cy="777161"/>
            </a:xfrm>
            <a:prstGeom prst="rect">
              <a:avLst/>
            </a:prstGeom>
            <a:noFill/>
          </p:spPr>
          <p:txBody>
            <a:bodyPr wrap="square" lIns="0" rIns="0" t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66" b="1" i="0">
                  <a:solidFill>
                    <a:srgbClr val="7B3F94"/>
                  </a:solidFill>
                  <a:latin typeface="Microsoft YaHei"/>
                </a:rPr>
                <a:t>Diseño de Intervenciones: </a:t>
              </a:r>
              <a:r>
                <a:rPr sz="1323" b="0" i="0">
                  <a:solidFill>
                    <a:srgbClr val="333333"/>
                  </a:solidFill>
                  <a:latin typeface="Montserrat"/>
                </a:rPr>
                <a:t>Desarrollo de estrategias de</a:t>
              </a:r>
            </a:p>
            <a:p>
              <a:pPr algn="l">
                <a:lnSpc>
                  <a:spcPct val="100000"/>
                </a:lnSpc>
                <a:spcBef>
                  <a:spcPts val="359"/>
                </a:spcBef>
                <a:spcAft>
                  <a:spcPts val="0"/>
                </a:spcAft>
              </a:pPr>
              <a:r>
                <a:rPr sz="1323" b="0" i="0">
                  <a:solidFill>
                    <a:srgbClr val="333333"/>
                  </a:solidFill>
                  <a:latin typeface="Microsoft YaHei"/>
                </a:rPr>
                <a:t>promoción, prevención y atención adaptadas al contexto</a:t>
              </a:r>
            </a:p>
            <a:p>
              <a:pPr algn="l">
                <a:lnSpc>
                  <a:spcPct val="100000"/>
                </a:lnSpc>
                <a:spcBef>
                  <a:spcPts val="359"/>
                </a:spcBef>
                <a:spcAft>
                  <a:spcPts val="0"/>
                </a:spcAft>
              </a:pPr>
              <a:r>
                <a:rPr sz="1323" b="0" i="0">
                  <a:solidFill>
                    <a:srgbClr val="333333"/>
                  </a:solidFill>
                  <a:latin typeface="Microsoft YaHei"/>
                </a:rPr>
                <a:t>local específico</a:t>
              </a:r>
            </a:p>
          </p:txBody>
        </p:sp>
        <p:pic>
          <p:nvPicPr>
            <p:cNvPr id="16" name="Picture 15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9154" y="3813476"/>
              <a:ext cx="60869" cy="6086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829154" y="4682015"/>
            <a:ext cx="5524361" cy="822850"/>
            <a:chOff x="5829154" y="4682015"/>
            <a:chExt cx="5524361" cy="822850"/>
          </a:xfrm>
        </p:grpSpPr>
        <p:sp>
          <p:nvSpPr>
            <p:cNvPr id="12" name="Rectangle 11"/>
            <p:cNvSpPr/>
            <p:nvPr/>
          </p:nvSpPr>
          <p:spPr>
            <a:xfrm>
              <a:off x="5829154" y="4682015"/>
              <a:ext cx="5524361" cy="82285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96581" y="4701065"/>
              <a:ext cx="5054099" cy="777161"/>
            </a:xfrm>
            <a:prstGeom prst="rect">
              <a:avLst/>
            </a:prstGeom>
            <a:noFill/>
          </p:spPr>
          <p:txBody>
            <a:bodyPr wrap="square" lIns="0" rIns="0" tIns="0" bIns="0" anchor="t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66" b="1" i="0">
                  <a:solidFill>
                    <a:srgbClr val="7B3F94"/>
                  </a:solidFill>
                  <a:latin typeface="Microsoft YaHei"/>
                </a:rPr>
                <a:t>Evaluación de Impacto: </a:t>
              </a:r>
              <a:r>
                <a:rPr sz="1323" b="0" i="0">
                  <a:solidFill>
                    <a:srgbClr val="333333"/>
                  </a:solidFill>
                  <a:latin typeface="Microsoft YaHei"/>
                </a:rPr>
                <a:t>Línea base para medir</a:t>
              </a:r>
            </a:p>
            <a:p>
              <a:pPr algn="l">
                <a:lnSpc>
                  <a:spcPct val="100000"/>
                </a:lnSpc>
                <a:spcBef>
                  <a:spcPts val="359"/>
                </a:spcBef>
                <a:spcAft>
                  <a:spcPts val="0"/>
                </a:spcAft>
              </a:pPr>
              <a:r>
                <a:rPr sz="1323" b="0" i="0">
                  <a:solidFill>
                    <a:srgbClr val="333333"/>
                  </a:solidFill>
                  <a:latin typeface="Microsoft YaHei"/>
                </a:rPr>
                <a:t>efectividad de programas, comparar situación antes-después,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323" b="0" i="0">
                  <a:solidFill>
                    <a:srgbClr val="333333"/>
                  </a:solidFill>
                  <a:latin typeface="Microsoft YaHei"/>
                </a:rPr>
                <a:t>ajustar estrategias según resultados</a:t>
              </a:r>
            </a:p>
          </p:txBody>
        </p:sp>
        <p:pic>
          <p:nvPicPr>
            <p:cNvPr id="17" name="Picture 16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9154" y="4773393"/>
              <a:ext cx="60869" cy="60869"/>
            </a:xfrm>
            <a:prstGeom prst="rect">
              <a:avLst/>
            </a:prstGeom>
          </p:spPr>
        </p:pic>
      </p:grp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0" y="1510567"/>
            <a:ext cx="5143371" cy="42861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0990" y="295267"/>
            <a:ext cx="9170410" cy="552436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167" b="1" i="0">
                <a:solidFill>
                  <a:srgbClr val="7B3F94"/>
                </a:solidFill>
                <a:latin typeface="Microsoft YaHei"/>
              </a:rPr>
              <a:t>Aplicaciones Prácticas del Diagnóstico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